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98" r:id="rId2"/>
    <p:sldId id="307" r:id="rId3"/>
    <p:sldId id="311" r:id="rId4"/>
    <p:sldId id="314" r:id="rId5"/>
    <p:sldId id="315" r:id="rId6"/>
    <p:sldId id="316" r:id="rId7"/>
    <p:sldId id="318" r:id="rId8"/>
    <p:sldId id="319" r:id="rId9"/>
    <p:sldId id="320" r:id="rId10"/>
    <p:sldId id="317" r:id="rId11"/>
    <p:sldId id="323" r:id="rId12"/>
    <p:sldId id="321" r:id="rId13"/>
    <p:sldId id="324" r:id="rId14"/>
    <p:sldId id="326" r:id="rId15"/>
    <p:sldId id="325" r:id="rId16"/>
    <p:sldId id="327" r:id="rId17"/>
    <p:sldId id="329" r:id="rId18"/>
    <p:sldId id="330" r:id="rId19"/>
    <p:sldId id="332" r:id="rId20"/>
    <p:sldId id="333" r:id="rId21"/>
  </p:sldIdLst>
  <p:sldSz cx="9144000" cy="5715000" type="screen16x10"/>
  <p:notesSz cx="6858000" cy="9144000"/>
  <p:defaultTextStyle>
    <a:defPPr>
      <a:defRPr lang="nl-NL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D9D7"/>
    <a:srgbClr val="FBF6E0"/>
    <a:srgbClr val="E4C3C3"/>
    <a:srgbClr val="007188"/>
    <a:srgbClr val="E3F3FF"/>
    <a:srgbClr val="FBE7CD"/>
    <a:srgbClr val="F3B300"/>
    <a:srgbClr val="1E3D7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2"/>
    <p:restoredTop sz="86384"/>
  </p:normalViewPr>
  <p:slideViewPr>
    <p:cSldViewPr snapToGrid="0" snapToObjects="1">
      <p:cViewPr varScale="1">
        <p:scale>
          <a:sx n="135" d="100"/>
          <a:sy n="135" d="100"/>
        </p:scale>
        <p:origin x="8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13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A3D8C-1CAD-9F4C-B46E-F0FE964D606F}" type="datetimeFigureOut">
              <a:rPr lang="nl-NL" smtClean="0"/>
              <a:t>30-01-18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08974-274C-F445-BD4F-0BA6B733BFA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351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08974-274C-F445-BD4F-0BA6B733BFA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522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twer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352521"/>
          </a:xfrm>
          <a:prstGeom prst="rect">
            <a:avLst/>
          </a:prstGeom>
        </p:spPr>
      </p:pic>
      <p:sp>
        <p:nvSpPr>
          <p:cNvPr id="16" name="Rechthoek 15"/>
          <p:cNvSpPr/>
          <p:nvPr userDrawn="1"/>
        </p:nvSpPr>
        <p:spPr>
          <a:xfrm>
            <a:off x="0" y="-11182"/>
            <a:ext cx="9144000" cy="5363703"/>
          </a:xfrm>
          <a:prstGeom prst="rect">
            <a:avLst/>
          </a:prstGeom>
          <a:solidFill>
            <a:srgbClr val="FFF6E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5354320"/>
            <a:ext cx="2631440" cy="362480"/>
          </a:xfrm>
          <a:prstGeom prst="rect">
            <a:avLst/>
          </a:prstGeom>
          <a:solidFill>
            <a:srgbClr val="F3B300"/>
          </a:solidFill>
          <a:ln>
            <a:solidFill>
              <a:srgbClr val="F3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2631440" y="5354320"/>
            <a:ext cx="6512560" cy="362480"/>
          </a:xfrm>
          <a:prstGeom prst="rect">
            <a:avLst/>
          </a:prstGeom>
          <a:solidFill>
            <a:srgbClr val="007188"/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 userDrawn="1"/>
        </p:nvSpPr>
        <p:spPr>
          <a:xfrm>
            <a:off x="0" y="5389881"/>
            <a:ext cx="263144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r"/>
            <a:r>
              <a:rPr lang="nl-NL" sz="14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ICT/</a:t>
            </a:r>
            <a:r>
              <a:rPr lang="nl-NL" sz="20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AMO</a:t>
            </a:r>
            <a:endParaRPr lang="nl-NL" sz="900" b="1" dirty="0">
              <a:solidFill>
                <a:srgbClr val="00718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2631440" y="5388081"/>
            <a:ext cx="651256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nl-NL" sz="2000" b="1" dirty="0">
                <a:solidFill>
                  <a:srgbClr val="F3B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USE CASE DIAGRAM (ONTWERPEN MET UML)</a:t>
            </a:r>
            <a:endParaRPr lang="nl-NL" sz="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0" y="164070"/>
            <a:ext cx="1854200" cy="403493"/>
          </a:xfrm>
          <a:prstGeom prst="rect">
            <a:avLst/>
          </a:prstGeom>
        </p:spPr>
      </p:pic>
      <p:sp>
        <p:nvSpPr>
          <p:cNvPr id="12" name="Ovaal 11"/>
          <p:cNvSpPr>
            <a:spLocks noChangeAspect="1"/>
          </p:cNvSpPr>
          <p:nvPr userDrawn="1"/>
        </p:nvSpPr>
        <p:spPr>
          <a:xfrm>
            <a:off x="8636000" y="5211902"/>
            <a:ext cx="432000" cy="432000"/>
          </a:xfrm>
          <a:prstGeom prst="ellipse">
            <a:avLst/>
          </a:prstGeom>
          <a:solidFill>
            <a:srgbClr val="F3B300"/>
          </a:solidFill>
          <a:ln>
            <a:solidFill>
              <a:srgbClr val="F3B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8592820" y="5272862"/>
            <a:ext cx="54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A8DE351-0D4A-BD43-A9AD-030F2C01C75A}" type="slidenum">
              <a:rPr lang="nl-NL" sz="1600" b="1" smtClean="0">
                <a:solidFill>
                  <a:srgbClr val="007188"/>
                </a:solidFill>
                <a:latin typeface="Phosphate Inline" charset="0"/>
                <a:ea typeface="Phosphate Inline" charset="0"/>
                <a:cs typeface="Phosphate Inline" charset="0"/>
              </a:rPr>
              <a:pPr algn="ctr"/>
              <a:t>‹nr.›</a:t>
            </a:fld>
            <a:endParaRPr lang="nl-NL" sz="2000" b="1" dirty="0">
              <a:solidFill>
                <a:srgbClr val="007188"/>
              </a:solidFill>
              <a:latin typeface="Phosphate Inline" charset="0"/>
              <a:ea typeface="Phosphate Inline" charset="0"/>
              <a:cs typeface="Phosphate Inline" charset="0"/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5354320"/>
            <a:ext cx="1485900" cy="354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NOVA HAARLEM</a:t>
            </a:r>
          </a:p>
        </p:txBody>
      </p:sp>
    </p:spTree>
    <p:extLst>
      <p:ext uri="{BB962C8B-B14F-4D97-AF65-F5344CB8AC3E}">
        <p14:creationId xmlns:p14="http://schemas.microsoft.com/office/powerpoint/2010/main" val="86222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887"/>
            <a:ext cx="9144000" cy="5691226"/>
          </a:xfrm>
          <a:prstGeom prst="rect">
            <a:avLst/>
          </a:prstGeom>
        </p:spPr>
      </p:pic>
      <p:sp>
        <p:nvSpPr>
          <p:cNvPr id="18" name="Rechthoek 17"/>
          <p:cNvSpPr/>
          <p:nvPr userDrawn="1"/>
        </p:nvSpPr>
        <p:spPr>
          <a:xfrm>
            <a:off x="0" y="0"/>
            <a:ext cx="2631440" cy="5716800"/>
          </a:xfrm>
          <a:prstGeom prst="rect">
            <a:avLst/>
          </a:prstGeom>
          <a:solidFill>
            <a:srgbClr val="F3B300">
              <a:alpha val="90000"/>
            </a:srgbClr>
          </a:solidFill>
          <a:ln>
            <a:solidFill>
              <a:srgbClr val="F3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Rechthoek 18"/>
          <p:cNvSpPr/>
          <p:nvPr userDrawn="1"/>
        </p:nvSpPr>
        <p:spPr>
          <a:xfrm>
            <a:off x="2631440" y="0"/>
            <a:ext cx="6512560" cy="5716800"/>
          </a:xfrm>
          <a:prstGeom prst="rect">
            <a:avLst/>
          </a:prstGeom>
          <a:solidFill>
            <a:srgbClr val="007089">
              <a:alpha val="90000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 userDrawn="1"/>
        </p:nvSpPr>
        <p:spPr>
          <a:xfrm>
            <a:off x="0" y="426720"/>
            <a:ext cx="263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6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ICT/</a:t>
            </a:r>
            <a:r>
              <a:rPr lang="nl-NL" sz="54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AMO</a:t>
            </a:r>
            <a:endParaRPr lang="nl-NL" sz="2000" b="1" dirty="0">
              <a:solidFill>
                <a:srgbClr val="00718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2570" y="2733040"/>
            <a:ext cx="2957870" cy="2652223"/>
          </a:xfrm>
          <a:prstGeom prst="rect">
            <a:avLst/>
          </a:prstGeom>
        </p:spPr>
      </p:pic>
      <p:sp>
        <p:nvSpPr>
          <p:cNvPr id="13" name="Tekstvak 12"/>
          <p:cNvSpPr txBox="1"/>
          <p:nvPr userDrawn="1"/>
        </p:nvSpPr>
        <p:spPr>
          <a:xfrm>
            <a:off x="0" y="5193082"/>
            <a:ext cx="263144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280"/>
              </a:lnSpc>
            </a:pPr>
            <a:r>
              <a:rPr lang="nl-NL" sz="28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NOVA</a:t>
            </a:r>
            <a:endParaRPr lang="nl-NL" sz="3300" b="1" dirty="0">
              <a:solidFill>
                <a:srgbClr val="00718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charset="0"/>
              <a:ea typeface="Arial Narrow" charset="0"/>
              <a:cs typeface="Arial Narrow" charset="0"/>
            </a:endParaRPr>
          </a:p>
          <a:p>
            <a:pPr algn="r">
              <a:lnSpc>
                <a:spcPts val="1280"/>
              </a:lnSpc>
            </a:pPr>
            <a:r>
              <a:rPr lang="nl-NL" sz="9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REGIONAAL</a:t>
            </a:r>
          </a:p>
        </p:txBody>
      </p:sp>
      <p:sp>
        <p:nvSpPr>
          <p:cNvPr id="14" name="Tekstvak 13"/>
          <p:cNvSpPr txBox="1"/>
          <p:nvPr userDrawn="1"/>
        </p:nvSpPr>
        <p:spPr>
          <a:xfrm>
            <a:off x="2631440" y="5191282"/>
            <a:ext cx="651256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nl-NL" sz="2800" b="1" dirty="0">
                <a:solidFill>
                  <a:srgbClr val="F3B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COLLEGE</a:t>
            </a:r>
            <a:endParaRPr lang="nl-NL" sz="3300" b="1" dirty="0">
              <a:solidFill>
                <a:srgbClr val="F3B3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charset="0"/>
              <a:ea typeface="Arial Narrow" charset="0"/>
              <a:cs typeface="Arial Narrow" charset="0"/>
            </a:endParaRPr>
          </a:p>
          <a:p>
            <a:pPr>
              <a:lnSpc>
                <a:spcPts val="1280"/>
              </a:lnSpc>
            </a:pPr>
            <a:r>
              <a:rPr lang="nl-NL" sz="9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OPLEIDINGEN CENTRUM</a:t>
            </a:r>
            <a:endParaRPr lang="nl-NL" sz="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kstvak 14"/>
          <p:cNvSpPr txBox="1"/>
          <p:nvPr userDrawn="1"/>
        </p:nvSpPr>
        <p:spPr>
          <a:xfrm>
            <a:off x="2631440" y="424920"/>
            <a:ext cx="65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 b="1" dirty="0">
                <a:solidFill>
                  <a:srgbClr val="F3B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USECASE DIAGRAM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6ECE1234-7E0B-8C41-9652-48D3355D4E09}"/>
              </a:ext>
            </a:extLst>
          </p:cNvPr>
          <p:cNvSpPr txBox="1"/>
          <p:nvPr userDrawn="1"/>
        </p:nvSpPr>
        <p:spPr>
          <a:xfrm>
            <a:off x="0" y="1303086"/>
            <a:ext cx="263144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OPLEIDING</a:t>
            </a:r>
          </a:p>
          <a:p>
            <a:pPr marL="0" marR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DOMEIN</a:t>
            </a:r>
          </a:p>
          <a:p>
            <a:pPr algn="r"/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NIVEAU</a:t>
            </a:r>
          </a:p>
          <a:p>
            <a:pPr algn="r"/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LOCATIE</a:t>
            </a:r>
          </a:p>
          <a:p>
            <a:pPr algn="r"/>
            <a:endParaRPr lang="nl-NL" sz="1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nl-NL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KERNTAAK</a:t>
            </a:r>
          </a:p>
          <a:p>
            <a:pPr algn="r"/>
            <a:r>
              <a:rPr lang="nl-NL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WERKPROCES</a:t>
            </a:r>
          </a:p>
          <a:p>
            <a:pPr algn="r"/>
            <a:endParaRPr lang="nl-NL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AUTEUR</a:t>
            </a:r>
          </a:p>
          <a:p>
            <a:pPr algn="r"/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DATUM</a:t>
            </a:r>
          </a:p>
          <a:p>
            <a:pPr algn="r"/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VERSIE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0F4121DC-220B-AC45-8230-C89EA1D8B9E3}"/>
              </a:ext>
            </a:extLst>
          </p:cNvPr>
          <p:cNvSpPr txBox="1"/>
          <p:nvPr userDrawn="1"/>
        </p:nvSpPr>
        <p:spPr>
          <a:xfrm>
            <a:off x="2631440" y="1303086"/>
            <a:ext cx="651256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APPLICATIE- &amp; MEDIAONTWIKKELING (AMO)</a:t>
            </a:r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INFORMATIE &amp; COMMUNICATIE TECHNOLOGIE</a:t>
            </a:r>
          </a:p>
          <a:p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MBO 4</a:t>
            </a:r>
          </a:p>
          <a:p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HAARLEM</a:t>
            </a:r>
          </a:p>
          <a:p>
            <a:endParaRPr lang="nl-NL" sz="1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1:</a:t>
            </a:r>
            <a:r>
              <a:rPr lang="nl-NL" sz="16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 Ontwikkelen</a:t>
            </a:r>
            <a:endParaRPr lang="nl-NL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B1-K1-W3: Ontwerpen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N.G. VAN HAM</a:t>
            </a:r>
          </a:p>
          <a:p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NOVEMBER 2016</a:t>
            </a:r>
          </a:p>
          <a:p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170241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73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4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STEEDS BLIJVEN NADENKEN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al 8"/>
          <p:cNvSpPr/>
          <p:nvPr/>
        </p:nvSpPr>
        <p:spPr>
          <a:xfrm>
            <a:off x="3437195" y="2464706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toevoegen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</p:txBody>
      </p:sp>
      <p:sp>
        <p:nvSpPr>
          <p:cNvPr id="46" name="Toelichting met afgeronde rechthoek 45"/>
          <p:cNvSpPr/>
          <p:nvPr/>
        </p:nvSpPr>
        <p:spPr>
          <a:xfrm>
            <a:off x="5312604" y="1095838"/>
            <a:ext cx="3552818" cy="3080636"/>
          </a:xfrm>
          <a:prstGeom prst="wedgeRoundRectCallout">
            <a:avLst>
              <a:gd name="adj1" fmla="val -87090"/>
              <a:gd name="adj2" fmla="val -32020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Als we informatie over uitzendkrachten willen laten zien, betekent het dat we deze informatie in ons systeem moeten hebben (en kunnen aanpassen)!</a:t>
            </a:r>
          </a:p>
          <a:p>
            <a:pPr algn="ctr"/>
            <a:endParaRPr lang="nl-NL" sz="1600" i="1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hebben functionaliteiten (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uses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cases) nodig om dit te kunnen doen:</a:t>
            </a:r>
            <a:b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</a:br>
            <a:endParaRPr lang="nl-NL" sz="4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marL="285750" indent="-285750" algn="ctr">
              <a:buFontTx/>
              <a:buChar char="-"/>
            </a:pP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toevoegen uitzendkrachten</a:t>
            </a:r>
          </a:p>
          <a:p>
            <a:pPr marL="285750" indent="-285750" algn="ctr">
              <a:buFontTx/>
              <a:buChar char="-"/>
            </a:pP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wijzigen uitzendkrachten</a:t>
            </a:r>
          </a:p>
          <a:p>
            <a:pPr marL="285750" indent="-285750" algn="ctr">
              <a:buFontTx/>
              <a:buChar char="-"/>
            </a:pP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verwijderen uitzendkrachten</a:t>
            </a:r>
          </a:p>
          <a:p>
            <a:pPr marL="285750" indent="-285750" algn="ctr">
              <a:buFontTx/>
              <a:buChar char="-"/>
            </a:pP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bekijken uitzendkrachten</a:t>
            </a:r>
          </a:p>
        </p:txBody>
      </p:sp>
      <p:sp>
        <p:nvSpPr>
          <p:cNvPr id="49" name="Ovaal 48"/>
          <p:cNvSpPr/>
          <p:nvPr/>
        </p:nvSpPr>
        <p:spPr>
          <a:xfrm>
            <a:off x="3459951" y="3050889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wijzigen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</p:txBody>
      </p:sp>
      <p:sp>
        <p:nvSpPr>
          <p:cNvPr id="50" name="Ovaal 49"/>
          <p:cNvSpPr/>
          <p:nvPr/>
        </p:nvSpPr>
        <p:spPr>
          <a:xfrm>
            <a:off x="3459951" y="363667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verwijderen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</p:txBody>
      </p:sp>
      <p:sp>
        <p:nvSpPr>
          <p:cNvPr id="52" name="Ovaal 51"/>
          <p:cNvSpPr/>
          <p:nvPr/>
        </p:nvSpPr>
        <p:spPr>
          <a:xfrm>
            <a:off x="3459951" y="4222455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bekijken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</p:txBody>
      </p:sp>
    </p:spTree>
    <p:extLst>
      <p:ext uri="{BB962C8B-B14F-4D97-AF65-F5344CB8AC3E}">
        <p14:creationId xmlns:p14="http://schemas.microsoft.com/office/powerpoint/2010/main" val="6788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6" grpId="0" animBg="1"/>
      <p:bldP spid="49" grpId="0" animBg="1"/>
      <p:bldP spid="50" grpId="0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STEEDS BLIJVEN NADENKEN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al 8"/>
          <p:cNvSpPr/>
          <p:nvPr/>
        </p:nvSpPr>
        <p:spPr>
          <a:xfrm>
            <a:off x="3443221" y="2474524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toevoegen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</p:txBody>
      </p:sp>
      <p:sp>
        <p:nvSpPr>
          <p:cNvPr id="49" name="Ovaal 48"/>
          <p:cNvSpPr/>
          <p:nvPr/>
        </p:nvSpPr>
        <p:spPr>
          <a:xfrm>
            <a:off x="3465977" y="3049277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wijzigen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</p:txBody>
      </p:sp>
      <p:sp>
        <p:nvSpPr>
          <p:cNvPr id="50" name="Ovaal 49"/>
          <p:cNvSpPr/>
          <p:nvPr/>
        </p:nvSpPr>
        <p:spPr>
          <a:xfrm>
            <a:off x="3465977" y="3635060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verwijderen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</p:txBody>
      </p:sp>
      <p:sp>
        <p:nvSpPr>
          <p:cNvPr id="52" name="Ovaal 51"/>
          <p:cNvSpPr/>
          <p:nvPr/>
        </p:nvSpPr>
        <p:spPr>
          <a:xfrm>
            <a:off x="3465977" y="4220843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bekijken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</p:txBody>
      </p:sp>
      <p:sp>
        <p:nvSpPr>
          <p:cNvPr id="20" name="Ovaal 19"/>
          <p:cNvSpPr/>
          <p:nvPr/>
        </p:nvSpPr>
        <p:spPr>
          <a:xfrm>
            <a:off x="3443221" y="3300737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21" name="Toelichting met afgeronde rechthoek 20"/>
          <p:cNvSpPr/>
          <p:nvPr/>
        </p:nvSpPr>
        <p:spPr>
          <a:xfrm>
            <a:off x="229926" y="2672149"/>
            <a:ext cx="2569920" cy="2254181"/>
          </a:xfrm>
          <a:prstGeom prst="wedgeRoundRectCallout">
            <a:avLst>
              <a:gd name="adj1" fmla="val 72291"/>
              <a:gd name="adj2" fmla="val 4215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Je kunt hiervoor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vier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uses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cases tekenen, maar dan wordt het</a:t>
            </a:r>
          </a:p>
          <a:p>
            <a:pPr algn="ctr"/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 diagram snel vol.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Daarom kunnen we dit ook als één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 tekenen met de naam: beheren!</a:t>
            </a:r>
          </a:p>
        </p:txBody>
      </p:sp>
    </p:spTree>
    <p:extLst>
      <p:ext uri="{BB962C8B-B14F-4D97-AF65-F5344CB8AC3E}">
        <p14:creationId xmlns:p14="http://schemas.microsoft.com/office/powerpoint/2010/main" val="71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9" grpId="0" animBg="1"/>
      <p:bldP spid="50" grpId="0" animBg="1"/>
      <p:bldP spid="52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STEEDS BLIJVEN NADENKEN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9" name="Ovaal 8"/>
          <p:cNvSpPr/>
          <p:nvPr/>
        </p:nvSpPr>
        <p:spPr>
          <a:xfrm>
            <a:off x="3443221" y="3300737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7367792" y="3169313"/>
            <a:ext cx="1179193" cy="1656665"/>
            <a:chOff x="302435" y="982980"/>
            <a:chExt cx="1179193" cy="1656665"/>
          </a:xfrm>
        </p:grpSpPr>
        <p:sp>
          <p:nvSpPr>
            <p:cNvPr id="36" name="Ovaal 35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7" name="Rechte verbindingslijn 36"/>
            <p:cNvCxnSpPr/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kstvak 40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medewerker</a:t>
              </a: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>
            <a:stCxn id="9" idx="6"/>
            <a:endCxn id="41" idx="1"/>
          </p:cNvCxnSpPr>
          <p:nvPr/>
        </p:nvCxnSpPr>
        <p:spPr>
          <a:xfrm>
            <a:off x="4938645" y="3552197"/>
            <a:ext cx="2429147" cy="1042949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oelichting met afgeronde rechthoek 45"/>
          <p:cNvSpPr/>
          <p:nvPr/>
        </p:nvSpPr>
        <p:spPr>
          <a:xfrm>
            <a:off x="229926" y="2857913"/>
            <a:ext cx="2976146" cy="2068417"/>
          </a:xfrm>
          <a:prstGeom prst="wedgeRoundRectCallout">
            <a:avLst>
              <a:gd name="adj1" fmla="val 63842"/>
              <a:gd name="adj2" fmla="val -17336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Dan moeten we nog bepalen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wie de actor (gebruiker) is die hoort bij deze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cases!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Wie beheert de uitzendkrachten?</a:t>
            </a:r>
          </a:p>
          <a:p>
            <a:pPr algn="ctr"/>
            <a:endParaRPr lang="nl-NL" sz="4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Dat is een medewerker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van het uitzendbureau!</a:t>
            </a:r>
          </a:p>
        </p:txBody>
      </p:sp>
      <p:sp>
        <p:nvSpPr>
          <p:cNvPr id="48" name="Toelichting met afgeronde rechthoek 47"/>
          <p:cNvSpPr/>
          <p:nvPr/>
        </p:nvSpPr>
        <p:spPr>
          <a:xfrm>
            <a:off x="5292588" y="2496093"/>
            <a:ext cx="2197575" cy="487137"/>
          </a:xfrm>
          <a:prstGeom prst="wedgeRoundRectCallout">
            <a:avLst>
              <a:gd name="adj1" fmla="val 55363"/>
              <a:gd name="adj2" fmla="val 146639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de actor!</a:t>
            </a:r>
          </a:p>
        </p:txBody>
      </p:sp>
    </p:spTree>
    <p:extLst>
      <p:ext uri="{BB962C8B-B14F-4D97-AF65-F5344CB8AC3E}">
        <p14:creationId xmlns:p14="http://schemas.microsoft.com/office/powerpoint/2010/main" val="176556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STEEDS BLIJVEN NADENKEN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6" name="Ovaal 5"/>
          <p:cNvSpPr/>
          <p:nvPr/>
        </p:nvSpPr>
        <p:spPr>
          <a:xfrm>
            <a:off x="4339965" y="2137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inloggen</a:t>
            </a:r>
            <a:endParaRPr lang="nl-NL" sz="11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Ovaal 8"/>
          <p:cNvSpPr/>
          <p:nvPr/>
        </p:nvSpPr>
        <p:spPr>
          <a:xfrm>
            <a:off x="3443221" y="3300737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7367792" y="3169313"/>
            <a:ext cx="1179193" cy="1656665"/>
            <a:chOff x="302435" y="982980"/>
            <a:chExt cx="1179193" cy="1656665"/>
          </a:xfrm>
        </p:grpSpPr>
        <p:sp>
          <p:nvSpPr>
            <p:cNvPr id="36" name="Ovaal 35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7" name="Rechte verbindingslijn 36"/>
            <p:cNvCxnSpPr/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kstvak 40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medewerker</a:t>
              </a: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cxnSp>
        <p:nvCxnSpPr>
          <p:cNvPr id="42" name="Rechte verbindingslijn 41"/>
          <p:cNvCxnSpPr>
            <a:stCxn id="25" idx="3"/>
            <a:endCxn id="6" idx="2"/>
          </p:cNvCxnSpPr>
          <p:nvPr/>
        </p:nvCxnSpPr>
        <p:spPr>
          <a:xfrm>
            <a:off x="1328714" y="2316480"/>
            <a:ext cx="3011251" cy="7264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>
            <a:stCxn id="41" idx="1"/>
            <a:endCxn id="6" idx="5"/>
          </p:cNvCxnSpPr>
          <p:nvPr/>
        </p:nvCxnSpPr>
        <p:spPr>
          <a:xfrm flipH="1" flipV="1">
            <a:off x="5616390" y="2566936"/>
            <a:ext cx="1751402" cy="2028210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>
            <a:stCxn id="9" idx="6"/>
            <a:endCxn id="41" idx="1"/>
          </p:cNvCxnSpPr>
          <p:nvPr/>
        </p:nvCxnSpPr>
        <p:spPr>
          <a:xfrm>
            <a:off x="4938645" y="3552197"/>
            <a:ext cx="2429147" cy="1042949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oelichting met afgeronde rechthoek 44"/>
          <p:cNvSpPr/>
          <p:nvPr/>
        </p:nvSpPr>
        <p:spPr>
          <a:xfrm>
            <a:off x="5292588" y="1318270"/>
            <a:ext cx="2197575" cy="487137"/>
          </a:xfrm>
          <a:prstGeom prst="wedgeRoundRectCallout">
            <a:avLst>
              <a:gd name="adj1" fmla="val -41379"/>
              <a:gd name="adj2" fmla="val 160717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de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case!</a:t>
            </a:r>
          </a:p>
        </p:txBody>
      </p:sp>
      <p:sp>
        <p:nvSpPr>
          <p:cNvPr id="46" name="Toelichting met afgeronde rechthoek 45"/>
          <p:cNvSpPr/>
          <p:nvPr/>
        </p:nvSpPr>
        <p:spPr>
          <a:xfrm>
            <a:off x="138486" y="2857913"/>
            <a:ext cx="3156144" cy="2068417"/>
          </a:xfrm>
          <a:prstGeom prst="wedgeRoundRectCallout">
            <a:avLst>
              <a:gd name="adj1" fmla="val 33447"/>
              <a:gd name="adj2" fmla="val -102436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willen niet dat iedereen via de website bij de gegevens van uitzendkrachten kan komen.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kiezen ervoor door met inloggen kwekers en de medewerkers van het uitzendbureau toegang te geven.</a:t>
            </a:r>
          </a:p>
        </p:txBody>
      </p:sp>
    </p:spTree>
    <p:extLst>
      <p:ext uri="{BB962C8B-B14F-4D97-AF65-F5344CB8AC3E}">
        <p14:creationId xmlns:p14="http://schemas.microsoft.com/office/powerpoint/2010/main" val="136117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STEEDS BLIJVEN NADENKEN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6" name="Ovaal 5"/>
          <p:cNvSpPr/>
          <p:nvPr/>
        </p:nvSpPr>
        <p:spPr>
          <a:xfrm>
            <a:off x="4339965" y="2137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inloggen</a:t>
            </a:r>
            <a:endParaRPr lang="nl-NL" sz="11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Ovaal 8"/>
          <p:cNvSpPr/>
          <p:nvPr/>
        </p:nvSpPr>
        <p:spPr>
          <a:xfrm>
            <a:off x="3443221" y="3300737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7367792" y="3169313"/>
            <a:ext cx="1179193" cy="1656665"/>
            <a:chOff x="302435" y="982980"/>
            <a:chExt cx="1179193" cy="1656665"/>
          </a:xfrm>
        </p:grpSpPr>
        <p:sp>
          <p:nvSpPr>
            <p:cNvPr id="36" name="Ovaal 35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7" name="Rechte verbindingslijn 36"/>
            <p:cNvCxnSpPr/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kstvak 40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medewerker</a:t>
              </a: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cxnSp>
        <p:nvCxnSpPr>
          <p:cNvPr id="42" name="Rechte verbindingslijn 41"/>
          <p:cNvCxnSpPr>
            <a:stCxn id="25" idx="3"/>
            <a:endCxn id="6" idx="2"/>
          </p:cNvCxnSpPr>
          <p:nvPr/>
        </p:nvCxnSpPr>
        <p:spPr>
          <a:xfrm>
            <a:off x="1328714" y="2316480"/>
            <a:ext cx="3011251" cy="7264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>
            <a:stCxn id="41" idx="1"/>
            <a:endCxn id="6" idx="5"/>
          </p:cNvCxnSpPr>
          <p:nvPr/>
        </p:nvCxnSpPr>
        <p:spPr>
          <a:xfrm flipH="1" flipV="1">
            <a:off x="5616390" y="2566936"/>
            <a:ext cx="1751402" cy="2028210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>
            <a:stCxn id="9" idx="6"/>
            <a:endCxn id="41" idx="1"/>
          </p:cNvCxnSpPr>
          <p:nvPr/>
        </p:nvCxnSpPr>
        <p:spPr>
          <a:xfrm>
            <a:off x="4938645" y="3552197"/>
            <a:ext cx="2429147" cy="1042949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oelichting met afgeronde rechthoek 43"/>
          <p:cNvSpPr/>
          <p:nvPr/>
        </p:nvSpPr>
        <p:spPr>
          <a:xfrm>
            <a:off x="217171" y="2638980"/>
            <a:ext cx="2842732" cy="2355930"/>
          </a:xfrm>
          <a:prstGeom prst="wedgeRoundRectCallout">
            <a:avLst>
              <a:gd name="adj1" fmla="val 82845"/>
              <a:gd name="adj2" fmla="val -59443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Voordat een kweker kan inloggen moet hij bekend zijn in het systeem.</a:t>
            </a:r>
          </a:p>
          <a:p>
            <a:pPr algn="ctr"/>
            <a:endParaRPr lang="nl-NL" sz="4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Wie kan de kwekers in het systeem zetten ?</a:t>
            </a:r>
          </a:p>
          <a:p>
            <a:pPr algn="ctr"/>
            <a:r>
              <a:rPr lang="nl-NL" sz="11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(toevoegen, wijzigen, verwijderen en bekijken)</a:t>
            </a:r>
          </a:p>
          <a:p>
            <a:pPr algn="ctr"/>
            <a:endParaRPr lang="nl-NL" sz="4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Dat zou een medewerker van het uitzendbureau kunnen doen!</a:t>
            </a:r>
          </a:p>
        </p:txBody>
      </p:sp>
      <p:grpSp>
        <p:nvGrpSpPr>
          <p:cNvPr id="7" name="Groeperen 6"/>
          <p:cNvGrpSpPr/>
          <p:nvPr/>
        </p:nvGrpSpPr>
        <p:grpSpPr>
          <a:xfrm>
            <a:off x="4304910" y="2804622"/>
            <a:ext cx="3062882" cy="1790524"/>
            <a:chOff x="4304910" y="2804622"/>
            <a:chExt cx="3062882" cy="1790524"/>
          </a:xfrm>
        </p:grpSpPr>
        <p:sp>
          <p:nvSpPr>
            <p:cNvPr id="45" name="Ovaal 44"/>
            <p:cNvSpPr/>
            <p:nvPr/>
          </p:nvSpPr>
          <p:spPr>
            <a:xfrm>
              <a:off x="4304910" y="2804622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kwekers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beheren</a:t>
              </a:r>
            </a:p>
          </p:txBody>
        </p:sp>
        <p:cxnSp>
          <p:nvCxnSpPr>
            <p:cNvPr id="46" name="Rechte verbindingslijn 45"/>
            <p:cNvCxnSpPr>
              <a:stCxn id="45" idx="5"/>
              <a:endCxn id="41" idx="1"/>
            </p:cNvCxnSpPr>
            <p:nvPr/>
          </p:nvCxnSpPr>
          <p:spPr>
            <a:xfrm>
              <a:off x="5581334" y="3233891"/>
              <a:ext cx="1786458" cy="1361255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oelichting met afgeronde rechthoek 47"/>
          <p:cNvSpPr/>
          <p:nvPr/>
        </p:nvSpPr>
        <p:spPr>
          <a:xfrm>
            <a:off x="6094092" y="2040590"/>
            <a:ext cx="2197575" cy="487137"/>
          </a:xfrm>
          <a:prstGeom prst="wedgeRoundRectCallout">
            <a:avLst>
              <a:gd name="adj1" fmla="val -84029"/>
              <a:gd name="adj2" fmla="val 184181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de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case!</a:t>
            </a:r>
          </a:p>
        </p:txBody>
      </p:sp>
    </p:spTree>
    <p:extLst>
      <p:ext uri="{BB962C8B-B14F-4D97-AF65-F5344CB8AC3E}">
        <p14:creationId xmlns:p14="http://schemas.microsoft.com/office/powerpoint/2010/main" val="9605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STEEDS BLIJVEN NADENKEN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6" name="Ovaal 5"/>
          <p:cNvSpPr/>
          <p:nvPr/>
        </p:nvSpPr>
        <p:spPr>
          <a:xfrm>
            <a:off x="4339965" y="2137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inloggen</a:t>
            </a:r>
            <a:endParaRPr lang="nl-NL" sz="11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Ovaal 8"/>
          <p:cNvSpPr/>
          <p:nvPr/>
        </p:nvSpPr>
        <p:spPr>
          <a:xfrm>
            <a:off x="3443221" y="3300737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10" name="Ovaal 9"/>
          <p:cNvSpPr/>
          <p:nvPr/>
        </p:nvSpPr>
        <p:spPr>
          <a:xfrm>
            <a:off x="4304910" y="280462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kwekers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grpSp>
        <p:nvGrpSpPr>
          <p:cNvPr id="28" name="Groeperen 27"/>
          <p:cNvGrpSpPr/>
          <p:nvPr/>
        </p:nvGrpSpPr>
        <p:grpSpPr>
          <a:xfrm>
            <a:off x="7349489" y="982980"/>
            <a:ext cx="1179193" cy="1656665"/>
            <a:chOff x="302435" y="982980"/>
            <a:chExt cx="1179193" cy="1656665"/>
          </a:xfrm>
        </p:grpSpPr>
        <p:sp>
          <p:nvSpPr>
            <p:cNvPr id="29" name="Ovaal 28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0" name="Rechte verbindingslijn 29"/>
            <p:cNvCxnSpPr>
              <a:stCxn id="30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31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vak 33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>
                  <a:latin typeface="Arial Narrow" charset="0"/>
                  <a:ea typeface="Arial Narrow" charset="0"/>
                  <a:cs typeface="Arial Narrow" charset="0"/>
                </a:rPr>
                <a:t>admin</a:t>
              </a:r>
              <a:endParaRPr lang="nl-NL" sz="1200" dirty="0">
                <a:latin typeface="Arial Narrow" charset="0"/>
                <a:ea typeface="Arial Narrow" charset="0"/>
                <a:cs typeface="Arial Narrow" charset="0"/>
              </a:endParaRP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7367792" y="3169313"/>
            <a:ext cx="1179193" cy="1656665"/>
            <a:chOff x="302435" y="982980"/>
            <a:chExt cx="1179193" cy="1656665"/>
          </a:xfrm>
        </p:grpSpPr>
        <p:sp>
          <p:nvSpPr>
            <p:cNvPr id="36" name="Ovaal 35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7" name="Rechte verbindingslijn 36"/>
            <p:cNvCxnSpPr/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kstvak 40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medewerker</a:t>
              </a: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cxnSp>
        <p:nvCxnSpPr>
          <p:cNvPr id="42" name="Rechte verbindingslijn 41"/>
          <p:cNvCxnSpPr>
            <a:stCxn id="25" idx="3"/>
            <a:endCxn id="6" idx="2"/>
          </p:cNvCxnSpPr>
          <p:nvPr/>
        </p:nvCxnSpPr>
        <p:spPr>
          <a:xfrm>
            <a:off x="1328714" y="2316480"/>
            <a:ext cx="3011251" cy="7264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4" idx="1"/>
            <a:endCxn id="6" idx="6"/>
          </p:cNvCxnSpPr>
          <p:nvPr/>
        </p:nvCxnSpPr>
        <p:spPr>
          <a:xfrm flipH="1" flipV="1">
            <a:off x="5835390" y="2389127"/>
            <a:ext cx="1514099" cy="19686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>
            <a:stCxn id="41" idx="1"/>
            <a:endCxn id="6" idx="5"/>
          </p:cNvCxnSpPr>
          <p:nvPr/>
        </p:nvCxnSpPr>
        <p:spPr>
          <a:xfrm flipH="1" flipV="1">
            <a:off x="5616390" y="2566936"/>
            <a:ext cx="1751402" cy="2028210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eperen 12"/>
          <p:cNvGrpSpPr/>
          <p:nvPr/>
        </p:nvGrpSpPr>
        <p:grpSpPr>
          <a:xfrm>
            <a:off x="5031295" y="1378882"/>
            <a:ext cx="2318194" cy="1029931"/>
            <a:chOff x="5031295" y="1378882"/>
            <a:chExt cx="2318194" cy="1029931"/>
          </a:xfrm>
        </p:grpSpPr>
        <p:sp>
          <p:nvSpPr>
            <p:cNvPr id="8" name="Ovaal 7"/>
            <p:cNvSpPr/>
            <p:nvPr/>
          </p:nvSpPr>
          <p:spPr>
            <a:xfrm>
              <a:off x="5031295" y="1378882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medewerkers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beheren</a:t>
              </a:r>
            </a:p>
          </p:txBody>
        </p:sp>
        <p:cxnSp>
          <p:nvCxnSpPr>
            <p:cNvPr id="60" name="Rechte verbindingslijn 59"/>
            <p:cNvCxnSpPr>
              <a:stCxn id="8" idx="5"/>
              <a:endCxn id="34" idx="1"/>
            </p:cNvCxnSpPr>
            <p:nvPr/>
          </p:nvCxnSpPr>
          <p:spPr>
            <a:xfrm>
              <a:off x="6307719" y="1808151"/>
              <a:ext cx="1041770" cy="600662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Rechte verbindingslijn 70"/>
          <p:cNvCxnSpPr>
            <a:stCxn id="10" idx="5"/>
            <a:endCxn id="41" idx="1"/>
          </p:cNvCxnSpPr>
          <p:nvPr/>
        </p:nvCxnSpPr>
        <p:spPr>
          <a:xfrm>
            <a:off x="5581334" y="3233891"/>
            <a:ext cx="1786458" cy="1361255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>
            <a:stCxn id="9" idx="6"/>
            <a:endCxn id="41" idx="1"/>
          </p:cNvCxnSpPr>
          <p:nvPr/>
        </p:nvCxnSpPr>
        <p:spPr>
          <a:xfrm>
            <a:off x="4938645" y="3552197"/>
            <a:ext cx="2429147" cy="1042949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oelichting met afgeronde rechthoek 44"/>
          <p:cNvSpPr/>
          <p:nvPr/>
        </p:nvSpPr>
        <p:spPr>
          <a:xfrm>
            <a:off x="398050" y="2634068"/>
            <a:ext cx="2842732" cy="2355930"/>
          </a:xfrm>
          <a:prstGeom prst="wedgeRoundRectCallout">
            <a:avLst>
              <a:gd name="adj1" fmla="val 135517"/>
              <a:gd name="adj2" fmla="val -48769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Ook de medewerkers van het uitzendbureau moeten in het systeem zitten voordat zij kunnen inloggen.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Om dit te kunnen doen kiezen we voor een nieuwe actor: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een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admin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(beheerder).</a:t>
            </a:r>
          </a:p>
        </p:txBody>
      </p:sp>
      <p:sp>
        <p:nvSpPr>
          <p:cNvPr id="46" name="Toelichting met afgeronde rechthoek 45"/>
          <p:cNvSpPr/>
          <p:nvPr/>
        </p:nvSpPr>
        <p:spPr>
          <a:xfrm>
            <a:off x="6708079" y="2964778"/>
            <a:ext cx="2197575" cy="487137"/>
          </a:xfrm>
          <a:prstGeom prst="wedgeRoundRectCallout">
            <a:avLst>
              <a:gd name="adj1" fmla="val 4910"/>
              <a:gd name="adj2" fmla="val -120847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</a:t>
            </a:r>
            <a:r>
              <a:rPr lang="nl-NL" sz="160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de actor!</a:t>
            </a:r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8" name="Toelichting met afgeronde rechthoek 47"/>
          <p:cNvSpPr/>
          <p:nvPr/>
        </p:nvSpPr>
        <p:spPr>
          <a:xfrm>
            <a:off x="5408218" y="693691"/>
            <a:ext cx="2197575" cy="487137"/>
          </a:xfrm>
          <a:prstGeom prst="wedgeRoundRectCallout">
            <a:avLst>
              <a:gd name="adj1" fmla="val 230"/>
              <a:gd name="adj2" fmla="val 109097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de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case!</a:t>
            </a:r>
          </a:p>
        </p:txBody>
      </p:sp>
    </p:spTree>
    <p:extLst>
      <p:ext uri="{BB962C8B-B14F-4D97-AF65-F5344CB8AC3E}">
        <p14:creationId xmlns:p14="http://schemas.microsoft.com/office/powerpoint/2010/main" val="4790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VERDER MET DE TEKST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6" name="Ovaal 5"/>
          <p:cNvSpPr/>
          <p:nvPr/>
        </p:nvSpPr>
        <p:spPr>
          <a:xfrm>
            <a:off x="4339965" y="2137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inloggen</a:t>
            </a:r>
            <a:endParaRPr lang="nl-NL" sz="11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Ovaal 7"/>
          <p:cNvSpPr/>
          <p:nvPr/>
        </p:nvSpPr>
        <p:spPr>
          <a:xfrm>
            <a:off x="5031295" y="137888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medewerkers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9" name="Ovaal 8"/>
          <p:cNvSpPr/>
          <p:nvPr/>
        </p:nvSpPr>
        <p:spPr>
          <a:xfrm>
            <a:off x="3443221" y="3300737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10" name="Ovaal 9"/>
          <p:cNvSpPr/>
          <p:nvPr/>
        </p:nvSpPr>
        <p:spPr>
          <a:xfrm>
            <a:off x="4304910" y="280462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kwekers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grpSp>
        <p:nvGrpSpPr>
          <p:cNvPr id="28" name="Groeperen 27"/>
          <p:cNvGrpSpPr/>
          <p:nvPr/>
        </p:nvGrpSpPr>
        <p:grpSpPr>
          <a:xfrm>
            <a:off x="7349489" y="982980"/>
            <a:ext cx="1179193" cy="1656665"/>
            <a:chOff x="302435" y="982980"/>
            <a:chExt cx="1179193" cy="1656665"/>
          </a:xfrm>
        </p:grpSpPr>
        <p:sp>
          <p:nvSpPr>
            <p:cNvPr id="29" name="Ovaal 28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0" name="Rechte verbindingslijn 29"/>
            <p:cNvCxnSpPr>
              <a:stCxn id="30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31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vak 33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>
                  <a:latin typeface="Arial Narrow" charset="0"/>
                  <a:ea typeface="Arial Narrow" charset="0"/>
                  <a:cs typeface="Arial Narrow" charset="0"/>
                </a:rPr>
                <a:t>admin</a:t>
              </a:r>
              <a:endParaRPr lang="nl-NL" sz="1200" dirty="0">
                <a:latin typeface="Arial Narrow" charset="0"/>
                <a:ea typeface="Arial Narrow" charset="0"/>
                <a:cs typeface="Arial Narrow" charset="0"/>
              </a:endParaRP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7367792" y="3169313"/>
            <a:ext cx="1179193" cy="1656665"/>
            <a:chOff x="302435" y="982980"/>
            <a:chExt cx="1179193" cy="1656665"/>
          </a:xfrm>
        </p:grpSpPr>
        <p:sp>
          <p:nvSpPr>
            <p:cNvPr id="36" name="Ovaal 35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7" name="Rechte verbindingslijn 36"/>
            <p:cNvCxnSpPr/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kstvak 40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medewerker</a:t>
              </a: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cxnSp>
        <p:nvCxnSpPr>
          <p:cNvPr id="42" name="Rechte verbindingslijn 41"/>
          <p:cNvCxnSpPr>
            <a:stCxn id="25" idx="3"/>
            <a:endCxn id="6" idx="2"/>
          </p:cNvCxnSpPr>
          <p:nvPr/>
        </p:nvCxnSpPr>
        <p:spPr>
          <a:xfrm>
            <a:off x="1328714" y="2316480"/>
            <a:ext cx="3011251" cy="7264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4" idx="1"/>
            <a:endCxn id="6" idx="6"/>
          </p:cNvCxnSpPr>
          <p:nvPr/>
        </p:nvCxnSpPr>
        <p:spPr>
          <a:xfrm flipH="1" flipV="1">
            <a:off x="5835390" y="2389127"/>
            <a:ext cx="1514099" cy="19686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>
            <a:stCxn id="41" idx="1"/>
            <a:endCxn id="6" idx="5"/>
          </p:cNvCxnSpPr>
          <p:nvPr/>
        </p:nvCxnSpPr>
        <p:spPr>
          <a:xfrm flipH="1" flipV="1">
            <a:off x="5616390" y="2566936"/>
            <a:ext cx="1751402" cy="2028210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8" idx="5"/>
            <a:endCxn id="34" idx="1"/>
          </p:cNvCxnSpPr>
          <p:nvPr/>
        </p:nvCxnSpPr>
        <p:spPr>
          <a:xfrm>
            <a:off x="6307719" y="1808151"/>
            <a:ext cx="1041770" cy="600662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eperen 12"/>
          <p:cNvGrpSpPr/>
          <p:nvPr/>
        </p:nvGrpSpPr>
        <p:grpSpPr>
          <a:xfrm>
            <a:off x="1451085" y="2592660"/>
            <a:ext cx="2157616" cy="1910153"/>
            <a:chOff x="1451085" y="2618199"/>
            <a:chExt cx="2157616" cy="1910153"/>
          </a:xfrm>
        </p:grpSpPr>
        <p:sp>
          <p:nvSpPr>
            <p:cNvPr id="7" name="Ovaal 6"/>
            <p:cNvSpPr/>
            <p:nvPr/>
          </p:nvSpPr>
          <p:spPr>
            <a:xfrm>
              <a:off x="2113277" y="2618199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invoeren gewerkte uren uitzendkracht</a:t>
              </a:r>
            </a:p>
          </p:txBody>
        </p:sp>
        <p:cxnSp>
          <p:nvCxnSpPr>
            <p:cNvPr id="68" name="Rechte verbindingslijn 67"/>
            <p:cNvCxnSpPr>
              <a:stCxn id="62" idx="3"/>
              <a:endCxn id="7" idx="3"/>
            </p:cNvCxnSpPr>
            <p:nvPr/>
          </p:nvCxnSpPr>
          <p:spPr>
            <a:xfrm flipV="1">
              <a:off x="1451085" y="3047468"/>
              <a:ext cx="881192" cy="1480884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Rechte verbindingslijn 70"/>
          <p:cNvCxnSpPr>
            <a:stCxn id="10" idx="5"/>
            <a:endCxn id="41" idx="1"/>
          </p:cNvCxnSpPr>
          <p:nvPr/>
        </p:nvCxnSpPr>
        <p:spPr>
          <a:xfrm>
            <a:off x="5581334" y="3233891"/>
            <a:ext cx="1786458" cy="1361255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zelsoor 45"/>
          <p:cNvSpPr/>
          <p:nvPr/>
        </p:nvSpPr>
        <p:spPr>
          <a:xfrm>
            <a:off x="4458513" y="765062"/>
            <a:ext cx="4491178" cy="1237454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hthoek 47"/>
          <p:cNvSpPr/>
          <p:nvPr/>
        </p:nvSpPr>
        <p:spPr>
          <a:xfrm>
            <a:off x="4589643" y="943417"/>
            <a:ext cx="4268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04	De uitzendkrachten werken op </a:t>
            </a:r>
            <a:r>
              <a:rPr lang="nl-NL" sz="1400" dirty="0" err="1">
                <a:latin typeface="ArialMT" charset="0"/>
              </a:rPr>
              <a:t>uurbasis</a:t>
            </a:r>
            <a:r>
              <a:rPr lang="nl-NL" sz="1400" dirty="0">
                <a:latin typeface="ArialMT" charset="0"/>
              </a:rPr>
              <a:t>.</a:t>
            </a:r>
          </a:p>
        </p:txBody>
      </p:sp>
      <p:sp>
        <p:nvSpPr>
          <p:cNvPr id="49" name="Rechthoek 48"/>
          <p:cNvSpPr/>
          <p:nvPr/>
        </p:nvSpPr>
        <p:spPr>
          <a:xfrm>
            <a:off x="4572812" y="1319221"/>
            <a:ext cx="4285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05	De werkopzichter noteert in het systeem het aantal uren dat de uitzendkracht heeft gewerkt.</a:t>
            </a:r>
          </a:p>
        </p:txBody>
      </p:sp>
      <p:sp>
        <p:nvSpPr>
          <p:cNvPr id="50" name="Toelichting met afgeronde rechthoek 49"/>
          <p:cNvSpPr/>
          <p:nvPr/>
        </p:nvSpPr>
        <p:spPr>
          <a:xfrm>
            <a:off x="2259979" y="4113768"/>
            <a:ext cx="2197575" cy="487137"/>
          </a:xfrm>
          <a:prstGeom prst="wedgeRoundRectCallout">
            <a:avLst>
              <a:gd name="adj1" fmla="val -28376"/>
              <a:gd name="adj2" fmla="val -245204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de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case!</a:t>
            </a:r>
          </a:p>
        </p:txBody>
      </p:sp>
      <p:grpSp>
        <p:nvGrpSpPr>
          <p:cNvPr id="52" name="Groeperen 51"/>
          <p:cNvGrpSpPr/>
          <p:nvPr/>
        </p:nvGrpSpPr>
        <p:grpSpPr>
          <a:xfrm>
            <a:off x="342900" y="3169313"/>
            <a:ext cx="1108185" cy="1471999"/>
            <a:chOff x="348397" y="982980"/>
            <a:chExt cx="1108185" cy="1471999"/>
          </a:xfrm>
        </p:grpSpPr>
        <p:sp>
          <p:nvSpPr>
            <p:cNvPr id="53" name="Ovaal 52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55" name="Rechte verbindingslijn 54"/>
            <p:cNvCxnSpPr>
              <a:stCxn id="55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echte verbindingslijn 55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chte verbindingslijn 5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60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kstvak 61"/>
            <p:cNvSpPr txBox="1"/>
            <p:nvPr/>
          </p:nvSpPr>
          <p:spPr>
            <a:xfrm>
              <a:off x="348397" y="2177980"/>
              <a:ext cx="1108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>
                  <a:latin typeface="Arial Narrow" charset="0"/>
                  <a:ea typeface="Arial Narrow" charset="0"/>
                  <a:cs typeface="Arial Narrow" charset="0"/>
                </a:rPr>
                <a:t>werkopzichter</a:t>
              </a:r>
              <a:endParaRPr lang="nl-NL" sz="12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cxnSp>
        <p:nvCxnSpPr>
          <p:cNvPr id="63" name="Rechte verbindingslijn 62"/>
          <p:cNvCxnSpPr>
            <a:stCxn id="62" idx="3"/>
            <a:endCxn id="6" idx="3"/>
          </p:cNvCxnSpPr>
          <p:nvPr/>
        </p:nvCxnSpPr>
        <p:spPr>
          <a:xfrm flipV="1">
            <a:off x="1451085" y="2566936"/>
            <a:ext cx="3107880" cy="193587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>
            <a:stCxn id="9" idx="6"/>
            <a:endCxn id="41" idx="1"/>
          </p:cNvCxnSpPr>
          <p:nvPr/>
        </p:nvCxnSpPr>
        <p:spPr>
          <a:xfrm>
            <a:off x="4938645" y="3552197"/>
            <a:ext cx="2429147" cy="1042949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oelichting met afgeronde rechthoek 68"/>
          <p:cNvSpPr/>
          <p:nvPr/>
        </p:nvSpPr>
        <p:spPr>
          <a:xfrm>
            <a:off x="896992" y="4813849"/>
            <a:ext cx="2197575" cy="430701"/>
          </a:xfrm>
          <a:prstGeom prst="wedgeRoundRectCallout">
            <a:avLst>
              <a:gd name="adj1" fmla="val -47102"/>
              <a:gd name="adj2" fmla="val -99438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</a:t>
            </a:r>
            <a:r>
              <a:rPr lang="nl-NL" sz="160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de actor!</a:t>
            </a:r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6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 animBg="1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VERDER MET DE TEKST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6" name="Ovaal 5"/>
          <p:cNvSpPr/>
          <p:nvPr/>
        </p:nvSpPr>
        <p:spPr>
          <a:xfrm>
            <a:off x="4339965" y="2137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inloggen</a:t>
            </a:r>
            <a:endParaRPr lang="nl-NL" sz="11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Ovaal 7"/>
          <p:cNvSpPr/>
          <p:nvPr/>
        </p:nvSpPr>
        <p:spPr>
          <a:xfrm>
            <a:off x="5031295" y="137888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medewerkers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9" name="Ovaal 8"/>
          <p:cNvSpPr/>
          <p:nvPr/>
        </p:nvSpPr>
        <p:spPr>
          <a:xfrm>
            <a:off x="3437890" y="330045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10" name="Ovaal 9"/>
          <p:cNvSpPr/>
          <p:nvPr/>
        </p:nvSpPr>
        <p:spPr>
          <a:xfrm>
            <a:off x="4304898" y="280519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kwekers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grpSp>
        <p:nvGrpSpPr>
          <p:cNvPr id="28" name="Groeperen 27"/>
          <p:cNvGrpSpPr/>
          <p:nvPr/>
        </p:nvGrpSpPr>
        <p:grpSpPr>
          <a:xfrm>
            <a:off x="7349489" y="982980"/>
            <a:ext cx="1179193" cy="1656665"/>
            <a:chOff x="302435" y="982980"/>
            <a:chExt cx="1179193" cy="1656665"/>
          </a:xfrm>
        </p:grpSpPr>
        <p:sp>
          <p:nvSpPr>
            <p:cNvPr id="29" name="Ovaal 28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0" name="Rechte verbindingslijn 29"/>
            <p:cNvCxnSpPr>
              <a:stCxn id="30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31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vak 33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>
                  <a:latin typeface="Arial Narrow" charset="0"/>
                  <a:ea typeface="Arial Narrow" charset="0"/>
                  <a:cs typeface="Arial Narrow" charset="0"/>
                </a:rPr>
                <a:t>admin</a:t>
              </a:r>
              <a:endParaRPr lang="nl-NL" sz="1200" dirty="0">
                <a:latin typeface="Arial Narrow" charset="0"/>
                <a:ea typeface="Arial Narrow" charset="0"/>
                <a:cs typeface="Arial Narrow" charset="0"/>
              </a:endParaRP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7367792" y="3169313"/>
            <a:ext cx="1179193" cy="1656665"/>
            <a:chOff x="302435" y="982980"/>
            <a:chExt cx="1179193" cy="1656665"/>
          </a:xfrm>
        </p:grpSpPr>
        <p:sp>
          <p:nvSpPr>
            <p:cNvPr id="36" name="Ovaal 35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7" name="Rechte verbindingslijn 36"/>
            <p:cNvCxnSpPr/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kstvak 40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medewerker</a:t>
              </a: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cxnSp>
        <p:nvCxnSpPr>
          <p:cNvPr id="42" name="Rechte verbindingslijn 41"/>
          <p:cNvCxnSpPr>
            <a:stCxn id="25" idx="3"/>
            <a:endCxn id="6" idx="2"/>
          </p:cNvCxnSpPr>
          <p:nvPr/>
        </p:nvCxnSpPr>
        <p:spPr>
          <a:xfrm>
            <a:off x="1328714" y="2316480"/>
            <a:ext cx="3011251" cy="7264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4" idx="1"/>
            <a:endCxn id="6" idx="6"/>
          </p:cNvCxnSpPr>
          <p:nvPr/>
        </p:nvCxnSpPr>
        <p:spPr>
          <a:xfrm flipH="1" flipV="1">
            <a:off x="5835390" y="2389127"/>
            <a:ext cx="1514099" cy="19686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>
            <a:stCxn id="41" idx="1"/>
            <a:endCxn id="6" idx="5"/>
          </p:cNvCxnSpPr>
          <p:nvPr/>
        </p:nvCxnSpPr>
        <p:spPr>
          <a:xfrm flipH="1" flipV="1">
            <a:off x="5616390" y="2566936"/>
            <a:ext cx="1751402" cy="2028210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8" idx="5"/>
            <a:endCxn id="34" idx="1"/>
          </p:cNvCxnSpPr>
          <p:nvPr/>
        </p:nvCxnSpPr>
        <p:spPr>
          <a:xfrm>
            <a:off x="6307719" y="1808151"/>
            <a:ext cx="1041770" cy="600662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eperen 12"/>
          <p:cNvGrpSpPr/>
          <p:nvPr/>
        </p:nvGrpSpPr>
        <p:grpSpPr>
          <a:xfrm>
            <a:off x="1451085" y="2594211"/>
            <a:ext cx="2157534" cy="1908602"/>
            <a:chOff x="1656501" y="4344132"/>
            <a:chExt cx="2157534" cy="1908602"/>
          </a:xfrm>
        </p:grpSpPr>
        <p:sp>
          <p:nvSpPr>
            <p:cNvPr id="7" name="Ovaal 6"/>
            <p:cNvSpPr/>
            <p:nvPr/>
          </p:nvSpPr>
          <p:spPr>
            <a:xfrm>
              <a:off x="2318611" y="4344132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invoeren gewerkte uren uitzendkracht</a:t>
              </a:r>
            </a:p>
          </p:txBody>
        </p:sp>
        <p:cxnSp>
          <p:nvCxnSpPr>
            <p:cNvPr id="68" name="Rechte verbindingslijn 67"/>
            <p:cNvCxnSpPr>
              <a:stCxn id="62" idx="3"/>
              <a:endCxn id="7" idx="3"/>
            </p:cNvCxnSpPr>
            <p:nvPr/>
          </p:nvCxnSpPr>
          <p:spPr>
            <a:xfrm flipV="1">
              <a:off x="1656501" y="4773401"/>
              <a:ext cx="881110" cy="1479333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Rechte verbindingslijn 70"/>
          <p:cNvCxnSpPr>
            <a:stCxn id="10" idx="5"/>
            <a:endCxn id="41" idx="1"/>
          </p:cNvCxnSpPr>
          <p:nvPr/>
        </p:nvCxnSpPr>
        <p:spPr>
          <a:xfrm>
            <a:off x="5581322" y="3234461"/>
            <a:ext cx="1786470" cy="1360685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zelsoor 45"/>
          <p:cNvSpPr/>
          <p:nvPr/>
        </p:nvSpPr>
        <p:spPr>
          <a:xfrm>
            <a:off x="4469943" y="959372"/>
            <a:ext cx="4491178" cy="1634402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hthoek 47"/>
          <p:cNvSpPr/>
          <p:nvPr/>
        </p:nvSpPr>
        <p:spPr>
          <a:xfrm>
            <a:off x="4601073" y="1137727"/>
            <a:ext cx="4268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solidFill>
                  <a:schemeClr val="bg1">
                    <a:lumMod val="75000"/>
                  </a:schemeClr>
                </a:solidFill>
                <a:latin typeface="ArialMT" charset="0"/>
              </a:rPr>
              <a:t>05	De werkopzichter noteert in het systeem het aantal uren dat de uitzendkracht heeft gewerkt.</a:t>
            </a:r>
          </a:p>
        </p:txBody>
      </p:sp>
      <p:grpSp>
        <p:nvGrpSpPr>
          <p:cNvPr id="52" name="Groeperen 51"/>
          <p:cNvGrpSpPr/>
          <p:nvPr/>
        </p:nvGrpSpPr>
        <p:grpSpPr>
          <a:xfrm>
            <a:off x="342900" y="3169313"/>
            <a:ext cx="1108185" cy="1471999"/>
            <a:chOff x="348397" y="982980"/>
            <a:chExt cx="1108185" cy="1471999"/>
          </a:xfrm>
        </p:grpSpPr>
        <p:sp>
          <p:nvSpPr>
            <p:cNvPr id="53" name="Ovaal 52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55" name="Rechte verbindingslijn 54"/>
            <p:cNvCxnSpPr>
              <a:stCxn id="55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echte verbindingslijn 55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chte verbindingslijn 5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60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kstvak 61"/>
            <p:cNvSpPr txBox="1"/>
            <p:nvPr/>
          </p:nvSpPr>
          <p:spPr>
            <a:xfrm>
              <a:off x="348397" y="2177980"/>
              <a:ext cx="1108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>
                  <a:latin typeface="Arial Narrow" charset="0"/>
                  <a:ea typeface="Arial Narrow" charset="0"/>
                  <a:cs typeface="Arial Narrow" charset="0"/>
                </a:rPr>
                <a:t>werkopzichter</a:t>
              </a:r>
              <a:endParaRPr lang="nl-NL" sz="12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cxnSp>
        <p:nvCxnSpPr>
          <p:cNvPr id="63" name="Rechte verbindingslijn 62"/>
          <p:cNvCxnSpPr>
            <a:stCxn id="62" idx="3"/>
            <a:endCxn id="6" idx="3"/>
          </p:cNvCxnSpPr>
          <p:nvPr/>
        </p:nvCxnSpPr>
        <p:spPr>
          <a:xfrm flipV="1">
            <a:off x="1451085" y="2566936"/>
            <a:ext cx="3107880" cy="193587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>
            <a:stCxn id="9" idx="6"/>
            <a:endCxn id="41" idx="1"/>
          </p:cNvCxnSpPr>
          <p:nvPr/>
        </p:nvCxnSpPr>
        <p:spPr>
          <a:xfrm>
            <a:off x="4933314" y="3551912"/>
            <a:ext cx="2434478" cy="104323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eperen 43"/>
          <p:cNvGrpSpPr/>
          <p:nvPr/>
        </p:nvGrpSpPr>
        <p:grpSpPr>
          <a:xfrm>
            <a:off x="2483795" y="4176006"/>
            <a:ext cx="4883997" cy="502920"/>
            <a:chOff x="2483795" y="4176006"/>
            <a:chExt cx="4883997" cy="502920"/>
          </a:xfrm>
        </p:grpSpPr>
        <p:sp>
          <p:nvSpPr>
            <p:cNvPr id="65" name="Ovaal 64"/>
            <p:cNvSpPr/>
            <p:nvPr/>
          </p:nvSpPr>
          <p:spPr>
            <a:xfrm>
              <a:off x="2483795" y="4176006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maken salaris-specificatie voor uitzendkracht</a:t>
              </a:r>
            </a:p>
          </p:txBody>
        </p:sp>
        <p:cxnSp>
          <p:nvCxnSpPr>
            <p:cNvPr id="67" name="Rechte verbindingslijn 66"/>
            <p:cNvCxnSpPr>
              <a:stCxn id="65" idx="6"/>
              <a:endCxn id="41" idx="1"/>
            </p:cNvCxnSpPr>
            <p:nvPr/>
          </p:nvCxnSpPr>
          <p:spPr>
            <a:xfrm>
              <a:off x="3979219" y="4427466"/>
              <a:ext cx="3388573" cy="167680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eperen 44"/>
          <p:cNvGrpSpPr/>
          <p:nvPr/>
        </p:nvGrpSpPr>
        <p:grpSpPr>
          <a:xfrm>
            <a:off x="4605010" y="4571392"/>
            <a:ext cx="2762782" cy="502920"/>
            <a:chOff x="4605010" y="4571392"/>
            <a:chExt cx="2762782" cy="502920"/>
          </a:xfrm>
        </p:grpSpPr>
        <p:sp>
          <p:nvSpPr>
            <p:cNvPr id="64" name="Ovaal 63"/>
            <p:cNvSpPr/>
            <p:nvPr/>
          </p:nvSpPr>
          <p:spPr>
            <a:xfrm>
              <a:off x="4605010" y="4571392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maken factuur voor kweker</a:t>
              </a:r>
            </a:p>
          </p:txBody>
        </p:sp>
        <p:cxnSp>
          <p:nvCxnSpPr>
            <p:cNvPr id="70" name="Rechte verbindingslijn 69"/>
            <p:cNvCxnSpPr>
              <a:stCxn id="64" idx="6"/>
              <a:endCxn id="41" idx="1"/>
            </p:cNvCxnSpPr>
            <p:nvPr/>
          </p:nvCxnSpPr>
          <p:spPr>
            <a:xfrm flipV="1">
              <a:off x="6100434" y="4595146"/>
              <a:ext cx="1267358" cy="227706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hthoek 73"/>
          <p:cNvSpPr/>
          <p:nvPr/>
        </p:nvSpPr>
        <p:spPr>
          <a:xfrm>
            <a:off x="4601073" y="1724138"/>
            <a:ext cx="42686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06	Het uitzendbureau gebruikt deze gegevens om per week het salaris te kunnen uitbetalen en om facturen naar de kwekers te sturen.</a:t>
            </a:r>
          </a:p>
        </p:txBody>
      </p:sp>
      <p:sp>
        <p:nvSpPr>
          <p:cNvPr id="75" name="Afgeronde rechthoek 74"/>
          <p:cNvSpPr/>
          <p:nvPr/>
        </p:nvSpPr>
        <p:spPr>
          <a:xfrm>
            <a:off x="4965512" y="1765063"/>
            <a:ext cx="3844926" cy="452452"/>
          </a:xfrm>
          <a:prstGeom prst="roundRect">
            <a:avLst/>
          </a:prstGeom>
          <a:solidFill>
            <a:srgbClr val="C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Toelichting met afgeronde rechthoek 75"/>
          <p:cNvSpPr/>
          <p:nvPr/>
        </p:nvSpPr>
        <p:spPr>
          <a:xfrm>
            <a:off x="4818531" y="3816122"/>
            <a:ext cx="2197575" cy="487137"/>
          </a:xfrm>
          <a:prstGeom prst="wedgeRoundRectCallout">
            <a:avLst>
              <a:gd name="adj1" fmla="val -100152"/>
              <a:gd name="adj2" fmla="val 66862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de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case!</a:t>
            </a:r>
          </a:p>
        </p:txBody>
      </p:sp>
      <p:sp>
        <p:nvSpPr>
          <p:cNvPr id="78" name="Afgeronde rechthoek 77"/>
          <p:cNvSpPr/>
          <p:nvPr/>
        </p:nvSpPr>
        <p:spPr>
          <a:xfrm>
            <a:off x="5271825" y="2192517"/>
            <a:ext cx="2949875" cy="216296"/>
          </a:xfrm>
          <a:prstGeom prst="roundRect">
            <a:avLst/>
          </a:prstGeom>
          <a:solidFill>
            <a:srgbClr val="C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9" name="Toelichting met afgeronde rechthoek 78"/>
          <p:cNvSpPr/>
          <p:nvPr/>
        </p:nvSpPr>
        <p:spPr>
          <a:xfrm>
            <a:off x="4500069" y="3877176"/>
            <a:ext cx="2197575" cy="487137"/>
          </a:xfrm>
          <a:prstGeom prst="wedgeRoundRectCallout">
            <a:avLst>
              <a:gd name="adj1" fmla="val -4450"/>
              <a:gd name="adj2" fmla="val 102057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de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case!</a:t>
            </a:r>
          </a:p>
        </p:txBody>
      </p:sp>
    </p:spTree>
    <p:extLst>
      <p:ext uri="{BB962C8B-B14F-4D97-AF65-F5344CB8AC3E}">
        <p14:creationId xmlns:p14="http://schemas.microsoft.com/office/powerpoint/2010/main" val="6866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4" grpId="0"/>
      <p:bldP spid="75" grpId="0" animBg="1"/>
      <p:bldP spid="75" grpId="1" animBg="1"/>
      <p:bldP spid="76" grpId="0" animBg="1"/>
      <p:bldP spid="76" grpId="1" animBg="1"/>
      <p:bldP spid="78" grpId="0" animBg="1"/>
      <p:bldP spid="7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VERDER MET DE TEKST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6" name="Ovaal 5"/>
          <p:cNvSpPr/>
          <p:nvPr/>
        </p:nvSpPr>
        <p:spPr>
          <a:xfrm>
            <a:off x="4339965" y="2137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inloggen</a:t>
            </a:r>
            <a:endParaRPr lang="nl-NL" sz="11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Ovaal 7"/>
          <p:cNvSpPr/>
          <p:nvPr/>
        </p:nvSpPr>
        <p:spPr>
          <a:xfrm>
            <a:off x="5031295" y="137888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medewerkers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9" name="Ovaal 8"/>
          <p:cNvSpPr/>
          <p:nvPr/>
        </p:nvSpPr>
        <p:spPr>
          <a:xfrm>
            <a:off x="3437890" y="330045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10" name="Ovaal 9"/>
          <p:cNvSpPr/>
          <p:nvPr/>
        </p:nvSpPr>
        <p:spPr>
          <a:xfrm>
            <a:off x="4304898" y="280519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kwekers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grpSp>
        <p:nvGrpSpPr>
          <p:cNvPr id="28" name="Groeperen 27"/>
          <p:cNvGrpSpPr/>
          <p:nvPr/>
        </p:nvGrpSpPr>
        <p:grpSpPr>
          <a:xfrm>
            <a:off x="7349489" y="982980"/>
            <a:ext cx="1179193" cy="1656665"/>
            <a:chOff x="302435" y="982980"/>
            <a:chExt cx="1179193" cy="1656665"/>
          </a:xfrm>
        </p:grpSpPr>
        <p:sp>
          <p:nvSpPr>
            <p:cNvPr id="29" name="Ovaal 28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0" name="Rechte verbindingslijn 29"/>
            <p:cNvCxnSpPr>
              <a:stCxn id="30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31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vak 33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>
                  <a:latin typeface="Arial Narrow" charset="0"/>
                  <a:ea typeface="Arial Narrow" charset="0"/>
                  <a:cs typeface="Arial Narrow" charset="0"/>
                </a:rPr>
                <a:t>admin</a:t>
              </a:r>
              <a:endParaRPr lang="nl-NL" sz="1200" dirty="0">
                <a:latin typeface="Arial Narrow" charset="0"/>
                <a:ea typeface="Arial Narrow" charset="0"/>
                <a:cs typeface="Arial Narrow" charset="0"/>
              </a:endParaRP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7367792" y="3169313"/>
            <a:ext cx="1179193" cy="1656665"/>
            <a:chOff x="302435" y="982980"/>
            <a:chExt cx="1179193" cy="1656665"/>
          </a:xfrm>
        </p:grpSpPr>
        <p:sp>
          <p:nvSpPr>
            <p:cNvPr id="36" name="Ovaal 35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7" name="Rechte verbindingslijn 36"/>
            <p:cNvCxnSpPr/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kstvak 40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medewerker</a:t>
              </a: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cxnSp>
        <p:nvCxnSpPr>
          <p:cNvPr id="42" name="Rechte verbindingslijn 41"/>
          <p:cNvCxnSpPr>
            <a:stCxn id="25" idx="3"/>
            <a:endCxn id="6" idx="2"/>
          </p:cNvCxnSpPr>
          <p:nvPr/>
        </p:nvCxnSpPr>
        <p:spPr>
          <a:xfrm>
            <a:off x="1328714" y="2316480"/>
            <a:ext cx="3011251" cy="7264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4" idx="1"/>
            <a:endCxn id="6" idx="6"/>
          </p:cNvCxnSpPr>
          <p:nvPr/>
        </p:nvCxnSpPr>
        <p:spPr>
          <a:xfrm flipH="1" flipV="1">
            <a:off x="5835390" y="2389127"/>
            <a:ext cx="1514099" cy="19686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>
            <a:stCxn id="41" idx="1"/>
            <a:endCxn id="6" idx="5"/>
          </p:cNvCxnSpPr>
          <p:nvPr/>
        </p:nvCxnSpPr>
        <p:spPr>
          <a:xfrm flipH="1" flipV="1">
            <a:off x="5616390" y="2566936"/>
            <a:ext cx="1751402" cy="2028210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8" idx="5"/>
            <a:endCxn id="34" idx="1"/>
          </p:cNvCxnSpPr>
          <p:nvPr/>
        </p:nvCxnSpPr>
        <p:spPr>
          <a:xfrm>
            <a:off x="6307719" y="1808151"/>
            <a:ext cx="1041770" cy="600662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eperen 12"/>
          <p:cNvGrpSpPr/>
          <p:nvPr/>
        </p:nvGrpSpPr>
        <p:grpSpPr>
          <a:xfrm>
            <a:off x="1451085" y="2594211"/>
            <a:ext cx="2157534" cy="1908602"/>
            <a:chOff x="1656501" y="4344132"/>
            <a:chExt cx="2157534" cy="1908602"/>
          </a:xfrm>
        </p:grpSpPr>
        <p:sp>
          <p:nvSpPr>
            <p:cNvPr id="7" name="Ovaal 6"/>
            <p:cNvSpPr/>
            <p:nvPr/>
          </p:nvSpPr>
          <p:spPr>
            <a:xfrm>
              <a:off x="2318611" y="4344132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invoeren gewerkte uren uitzendkracht</a:t>
              </a:r>
            </a:p>
          </p:txBody>
        </p:sp>
        <p:cxnSp>
          <p:nvCxnSpPr>
            <p:cNvPr id="68" name="Rechte verbindingslijn 67"/>
            <p:cNvCxnSpPr>
              <a:stCxn id="62" idx="3"/>
              <a:endCxn id="7" idx="3"/>
            </p:cNvCxnSpPr>
            <p:nvPr/>
          </p:nvCxnSpPr>
          <p:spPr>
            <a:xfrm flipV="1">
              <a:off x="1656501" y="4773401"/>
              <a:ext cx="881110" cy="1479333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Rechte verbindingslijn 70"/>
          <p:cNvCxnSpPr>
            <a:stCxn id="10" idx="5"/>
            <a:endCxn id="41" idx="1"/>
          </p:cNvCxnSpPr>
          <p:nvPr/>
        </p:nvCxnSpPr>
        <p:spPr>
          <a:xfrm>
            <a:off x="5581322" y="3234461"/>
            <a:ext cx="1786470" cy="1360685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zelsoor 45"/>
          <p:cNvSpPr/>
          <p:nvPr/>
        </p:nvSpPr>
        <p:spPr>
          <a:xfrm>
            <a:off x="4469943" y="959372"/>
            <a:ext cx="4491178" cy="1074086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hthoek 47"/>
          <p:cNvSpPr/>
          <p:nvPr/>
        </p:nvSpPr>
        <p:spPr>
          <a:xfrm>
            <a:off x="4601073" y="1137727"/>
            <a:ext cx="43600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07	Tevens moet het systeem maandelijks een overzicht kunnen maken van alle </a:t>
            </a:r>
            <a:r>
              <a:rPr lang="nl-NL" sz="1400" dirty="0" err="1">
                <a:latin typeface="ArialMT" charset="0"/>
              </a:rPr>
              <a:t>uitzend-krachten</a:t>
            </a:r>
            <a:r>
              <a:rPr lang="nl-NL" sz="1400" dirty="0">
                <a:latin typeface="ArialMT" charset="0"/>
              </a:rPr>
              <a:t> die die maand hebben gewerkt. </a:t>
            </a:r>
            <a:endParaRPr lang="nl-NL" sz="1400" dirty="0"/>
          </a:p>
        </p:txBody>
      </p:sp>
      <p:grpSp>
        <p:nvGrpSpPr>
          <p:cNvPr id="52" name="Groeperen 51"/>
          <p:cNvGrpSpPr/>
          <p:nvPr/>
        </p:nvGrpSpPr>
        <p:grpSpPr>
          <a:xfrm>
            <a:off x="342900" y="3169313"/>
            <a:ext cx="1108185" cy="1471999"/>
            <a:chOff x="348397" y="982980"/>
            <a:chExt cx="1108185" cy="1471999"/>
          </a:xfrm>
        </p:grpSpPr>
        <p:sp>
          <p:nvSpPr>
            <p:cNvPr id="53" name="Ovaal 52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55" name="Rechte verbindingslijn 54"/>
            <p:cNvCxnSpPr>
              <a:stCxn id="55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echte verbindingslijn 55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chte verbindingslijn 5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60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kstvak 61"/>
            <p:cNvSpPr txBox="1"/>
            <p:nvPr/>
          </p:nvSpPr>
          <p:spPr>
            <a:xfrm>
              <a:off x="348397" y="2177980"/>
              <a:ext cx="1108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>
                  <a:latin typeface="Arial Narrow" charset="0"/>
                  <a:ea typeface="Arial Narrow" charset="0"/>
                  <a:cs typeface="Arial Narrow" charset="0"/>
                </a:rPr>
                <a:t>werkopzichter</a:t>
              </a:r>
              <a:endParaRPr lang="nl-NL" sz="12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cxnSp>
        <p:nvCxnSpPr>
          <p:cNvPr id="63" name="Rechte verbindingslijn 62"/>
          <p:cNvCxnSpPr>
            <a:stCxn id="62" idx="3"/>
            <a:endCxn id="6" idx="3"/>
          </p:cNvCxnSpPr>
          <p:nvPr/>
        </p:nvCxnSpPr>
        <p:spPr>
          <a:xfrm flipV="1">
            <a:off x="1451085" y="2566936"/>
            <a:ext cx="3107880" cy="193587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>
            <a:stCxn id="9" idx="6"/>
            <a:endCxn id="41" idx="1"/>
          </p:cNvCxnSpPr>
          <p:nvPr/>
        </p:nvCxnSpPr>
        <p:spPr>
          <a:xfrm>
            <a:off x="4933314" y="3551912"/>
            <a:ext cx="2434478" cy="104323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al 63"/>
          <p:cNvSpPr/>
          <p:nvPr/>
        </p:nvSpPr>
        <p:spPr>
          <a:xfrm>
            <a:off x="4605010" y="457139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maken factuur voor kweker</a:t>
            </a:r>
          </a:p>
        </p:txBody>
      </p:sp>
      <p:sp>
        <p:nvSpPr>
          <p:cNvPr id="65" name="Ovaal 64"/>
          <p:cNvSpPr/>
          <p:nvPr/>
        </p:nvSpPr>
        <p:spPr>
          <a:xfrm>
            <a:off x="2483795" y="4176006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maken salaris-specificatie voor uitzendkracht</a:t>
            </a:r>
          </a:p>
        </p:txBody>
      </p:sp>
      <p:cxnSp>
        <p:nvCxnSpPr>
          <p:cNvPr id="67" name="Rechte verbindingslijn 66"/>
          <p:cNvCxnSpPr>
            <a:stCxn id="65" idx="6"/>
            <a:endCxn id="41" idx="1"/>
          </p:cNvCxnSpPr>
          <p:nvPr/>
        </p:nvCxnSpPr>
        <p:spPr>
          <a:xfrm>
            <a:off x="3979219" y="4427466"/>
            <a:ext cx="3388573" cy="167680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>
            <a:stCxn id="64" idx="6"/>
            <a:endCxn id="41" idx="1"/>
          </p:cNvCxnSpPr>
          <p:nvPr/>
        </p:nvCxnSpPr>
        <p:spPr>
          <a:xfrm flipV="1">
            <a:off x="6100434" y="4595146"/>
            <a:ext cx="1267358" cy="227706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eperen 10"/>
          <p:cNvGrpSpPr/>
          <p:nvPr/>
        </p:nvGrpSpPr>
        <p:grpSpPr>
          <a:xfrm>
            <a:off x="4071719" y="3871940"/>
            <a:ext cx="3296073" cy="723206"/>
            <a:chOff x="4071719" y="3871940"/>
            <a:chExt cx="3296073" cy="723206"/>
          </a:xfrm>
        </p:grpSpPr>
        <p:sp>
          <p:nvSpPr>
            <p:cNvPr id="72" name="Ovaal 71"/>
            <p:cNvSpPr/>
            <p:nvPr/>
          </p:nvSpPr>
          <p:spPr>
            <a:xfrm>
              <a:off x="4071719" y="3871940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maken over-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zicht gewerkte uitzendkrachten</a:t>
              </a:r>
            </a:p>
          </p:txBody>
        </p:sp>
        <p:cxnSp>
          <p:nvCxnSpPr>
            <p:cNvPr id="73" name="Rechte verbindingslijn 72"/>
            <p:cNvCxnSpPr>
              <a:stCxn id="72" idx="6"/>
              <a:endCxn id="41" idx="1"/>
            </p:cNvCxnSpPr>
            <p:nvPr/>
          </p:nvCxnSpPr>
          <p:spPr>
            <a:xfrm>
              <a:off x="5567143" y="4123400"/>
              <a:ext cx="1800649" cy="471746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oelichting met afgeronde rechthoek 68"/>
          <p:cNvSpPr/>
          <p:nvPr/>
        </p:nvSpPr>
        <p:spPr>
          <a:xfrm>
            <a:off x="5175445" y="3350519"/>
            <a:ext cx="2197575" cy="487137"/>
          </a:xfrm>
          <a:prstGeom prst="wedgeRoundRectCallout">
            <a:avLst>
              <a:gd name="adj1" fmla="val -43979"/>
              <a:gd name="adj2" fmla="val 104403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de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case!</a:t>
            </a:r>
          </a:p>
        </p:txBody>
      </p:sp>
    </p:spTree>
    <p:extLst>
      <p:ext uri="{BB962C8B-B14F-4D97-AF65-F5344CB8AC3E}">
        <p14:creationId xmlns:p14="http://schemas.microsoft.com/office/powerpoint/2010/main" val="74956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EINDRESULTAAT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3" name="Ovaal 2"/>
          <p:cNvSpPr/>
          <p:nvPr/>
        </p:nvSpPr>
        <p:spPr>
          <a:xfrm>
            <a:off x="2643762" y="1140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expertise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5" name="Ovaal 4"/>
          <p:cNvSpPr/>
          <p:nvPr/>
        </p:nvSpPr>
        <p:spPr>
          <a:xfrm>
            <a:off x="2874959" y="1746949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inzien beschikbaarheid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</a:t>
            </a:r>
          </a:p>
        </p:txBody>
      </p:sp>
      <p:sp>
        <p:nvSpPr>
          <p:cNvPr id="6" name="Ovaal 5"/>
          <p:cNvSpPr/>
          <p:nvPr/>
        </p:nvSpPr>
        <p:spPr>
          <a:xfrm>
            <a:off x="4339965" y="2137667"/>
            <a:ext cx="1495425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inloggen</a:t>
            </a:r>
            <a:endParaRPr lang="nl-NL" sz="11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Ovaal 7"/>
          <p:cNvSpPr/>
          <p:nvPr/>
        </p:nvSpPr>
        <p:spPr>
          <a:xfrm>
            <a:off x="5031295" y="137888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medewerkers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9" name="Ovaal 8"/>
          <p:cNvSpPr/>
          <p:nvPr/>
        </p:nvSpPr>
        <p:spPr>
          <a:xfrm>
            <a:off x="3437890" y="330045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uitzendkrachten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sp>
        <p:nvSpPr>
          <p:cNvPr id="10" name="Ovaal 9"/>
          <p:cNvSpPr/>
          <p:nvPr/>
        </p:nvSpPr>
        <p:spPr>
          <a:xfrm>
            <a:off x="4304898" y="280519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kwekers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beheren</a:t>
            </a:r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grpSp>
        <p:nvGrpSpPr>
          <p:cNvPr id="28" name="Groeperen 27"/>
          <p:cNvGrpSpPr/>
          <p:nvPr/>
        </p:nvGrpSpPr>
        <p:grpSpPr>
          <a:xfrm>
            <a:off x="7349489" y="982980"/>
            <a:ext cx="1179193" cy="1656665"/>
            <a:chOff x="302435" y="982980"/>
            <a:chExt cx="1179193" cy="1656665"/>
          </a:xfrm>
        </p:grpSpPr>
        <p:sp>
          <p:nvSpPr>
            <p:cNvPr id="29" name="Ovaal 28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0" name="Rechte verbindingslijn 29"/>
            <p:cNvCxnSpPr>
              <a:stCxn id="30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31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vak 33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 err="1">
                  <a:latin typeface="Arial Narrow" charset="0"/>
                  <a:ea typeface="Arial Narrow" charset="0"/>
                  <a:cs typeface="Arial Narrow" charset="0"/>
                </a:rPr>
                <a:t>admin</a:t>
              </a:r>
              <a:endParaRPr lang="nl-NL" sz="1200" dirty="0">
                <a:latin typeface="Arial Narrow" charset="0"/>
                <a:ea typeface="Arial Narrow" charset="0"/>
                <a:cs typeface="Arial Narrow" charset="0"/>
              </a:endParaRP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grpSp>
        <p:nvGrpSpPr>
          <p:cNvPr id="35" name="Groeperen 34"/>
          <p:cNvGrpSpPr/>
          <p:nvPr/>
        </p:nvGrpSpPr>
        <p:grpSpPr>
          <a:xfrm>
            <a:off x="7367792" y="3169313"/>
            <a:ext cx="1179193" cy="1656665"/>
            <a:chOff x="302435" y="982980"/>
            <a:chExt cx="1179193" cy="1656665"/>
          </a:xfrm>
        </p:grpSpPr>
        <p:sp>
          <p:nvSpPr>
            <p:cNvPr id="36" name="Ovaal 35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37" name="Rechte verbindingslijn 36"/>
            <p:cNvCxnSpPr/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Rechte verbindingslijn 37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Rechte verbindingslijn 39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kstvak 40"/>
            <p:cNvSpPr txBox="1"/>
            <p:nvPr/>
          </p:nvSpPr>
          <p:spPr>
            <a:xfrm>
              <a:off x="302435" y="2177980"/>
              <a:ext cx="11791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medewerker</a:t>
              </a:r>
            </a:p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</p:grpSp>
      <p:cxnSp>
        <p:nvCxnSpPr>
          <p:cNvPr id="42" name="Rechte verbindingslijn 41"/>
          <p:cNvCxnSpPr>
            <a:stCxn id="25" idx="3"/>
            <a:endCxn id="6" idx="2"/>
          </p:cNvCxnSpPr>
          <p:nvPr/>
        </p:nvCxnSpPr>
        <p:spPr>
          <a:xfrm>
            <a:off x="1328714" y="2316480"/>
            <a:ext cx="3011251" cy="7264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/>
          <p:cNvCxnSpPr>
            <a:stCxn id="34" idx="1"/>
            <a:endCxn id="6" idx="6"/>
          </p:cNvCxnSpPr>
          <p:nvPr/>
        </p:nvCxnSpPr>
        <p:spPr>
          <a:xfrm flipH="1" flipV="1">
            <a:off x="5835390" y="2389127"/>
            <a:ext cx="1514099" cy="19686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/>
          <p:cNvCxnSpPr>
            <a:stCxn id="41" idx="1"/>
            <a:endCxn id="6" idx="5"/>
          </p:cNvCxnSpPr>
          <p:nvPr/>
        </p:nvCxnSpPr>
        <p:spPr>
          <a:xfrm flipH="1" flipV="1">
            <a:off x="5616390" y="2566936"/>
            <a:ext cx="1751402" cy="2028210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53"/>
          <p:cNvCxnSpPr>
            <a:stCxn id="25" idx="3"/>
            <a:endCxn id="5" idx="2"/>
          </p:cNvCxnSpPr>
          <p:nvPr/>
        </p:nvCxnSpPr>
        <p:spPr>
          <a:xfrm flipV="1">
            <a:off x="1328714" y="1998409"/>
            <a:ext cx="1546245" cy="318071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56"/>
          <p:cNvCxnSpPr>
            <a:stCxn id="25" idx="3"/>
            <a:endCxn id="3" idx="3"/>
          </p:cNvCxnSpPr>
          <p:nvPr/>
        </p:nvCxnSpPr>
        <p:spPr>
          <a:xfrm flipV="1">
            <a:off x="1328714" y="1569936"/>
            <a:ext cx="1534048" cy="74654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59"/>
          <p:cNvCxnSpPr>
            <a:stCxn id="8" idx="5"/>
            <a:endCxn id="34" idx="1"/>
          </p:cNvCxnSpPr>
          <p:nvPr/>
        </p:nvCxnSpPr>
        <p:spPr>
          <a:xfrm>
            <a:off x="6307719" y="1808151"/>
            <a:ext cx="1041770" cy="600662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eperen 12"/>
          <p:cNvGrpSpPr/>
          <p:nvPr/>
        </p:nvGrpSpPr>
        <p:grpSpPr>
          <a:xfrm>
            <a:off x="1451085" y="2594211"/>
            <a:ext cx="2157534" cy="1908602"/>
            <a:chOff x="1656501" y="4344132"/>
            <a:chExt cx="2157534" cy="1908602"/>
          </a:xfrm>
        </p:grpSpPr>
        <p:sp>
          <p:nvSpPr>
            <p:cNvPr id="7" name="Ovaal 6"/>
            <p:cNvSpPr/>
            <p:nvPr/>
          </p:nvSpPr>
          <p:spPr>
            <a:xfrm>
              <a:off x="2318611" y="4344132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invoeren gewerkte uren uitzendkracht</a:t>
              </a:r>
            </a:p>
          </p:txBody>
        </p:sp>
        <p:cxnSp>
          <p:nvCxnSpPr>
            <p:cNvPr id="68" name="Rechte verbindingslijn 67"/>
            <p:cNvCxnSpPr>
              <a:stCxn id="62" idx="3"/>
              <a:endCxn id="7" idx="3"/>
            </p:cNvCxnSpPr>
            <p:nvPr/>
          </p:nvCxnSpPr>
          <p:spPr>
            <a:xfrm flipV="1">
              <a:off x="1656501" y="4773401"/>
              <a:ext cx="881110" cy="1479333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Rechte verbindingslijn 70"/>
          <p:cNvCxnSpPr>
            <a:stCxn id="10" idx="5"/>
            <a:endCxn id="41" idx="1"/>
          </p:cNvCxnSpPr>
          <p:nvPr/>
        </p:nvCxnSpPr>
        <p:spPr>
          <a:xfrm>
            <a:off x="5581322" y="3234461"/>
            <a:ext cx="1786470" cy="1360685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eperen 51"/>
          <p:cNvGrpSpPr/>
          <p:nvPr/>
        </p:nvGrpSpPr>
        <p:grpSpPr>
          <a:xfrm>
            <a:off x="342900" y="3169313"/>
            <a:ext cx="1108185" cy="1471999"/>
            <a:chOff x="348397" y="982980"/>
            <a:chExt cx="1108185" cy="1471999"/>
          </a:xfrm>
        </p:grpSpPr>
        <p:sp>
          <p:nvSpPr>
            <p:cNvPr id="53" name="Ovaal 52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55" name="Rechte verbindingslijn 54"/>
            <p:cNvCxnSpPr>
              <a:stCxn id="55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echte verbindingslijn 55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chte verbindingslijn 5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chte verbindingslijn 60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kstvak 61"/>
            <p:cNvSpPr txBox="1"/>
            <p:nvPr/>
          </p:nvSpPr>
          <p:spPr>
            <a:xfrm>
              <a:off x="348397" y="2177980"/>
              <a:ext cx="1108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>
                  <a:latin typeface="Arial Narrow" charset="0"/>
                  <a:ea typeface="Arial Narrow" charset="0"/>
                  <a:cs typeface="Arial Narrow" charset="0"/>
                </a:rPr>
                <a:t>werkopzichter</a:t>
              </a:r>
              <a:endParaRPr lang="nl-NL" sz="12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cxnSp>
        <p:nvCxnSpPr>
          <p:cNvPr id="63" name="Rechte verbindingslijn 62"/>
          <p:cNvCxnSpPr>
            <a:stCxn id="62" idx="3"/>
            <a:endCxn id="6" idx="3"/>
          </p:cNvCxnSpPr>
          <p:nvPr/>
        </p:nvCxnSpPr>
        <p:spPr>
          <a:xfrm flipV="1">
            <a:off x="1451085" y="2566936"/>
            <a:ext cx="3107880" cy="1935877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65"/>
          <p:cNvCxnSpPr>
            <a:stCxn id="9" idx="6"/>
            <a:endCxn id="41" idx="1"/>
          </p:cNvCxnSpPr>
          <p:nvPr/>
        </p:nvCxnSpPr>
        <p:spPr>
          <a:xfrm>
            <a:off x="4933314" y="3551912"/>
            <a:ext cx="2434478" cy="1043234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al 63"/>
          <p:cNvSpPr/>
          <p:nvPr/>
        </p:nvSpPr>
        <p:spPr>
          <a:xfrm>
            <a:off x="4605010" y="4571392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maken factuur voor kweker</a:t>
            </a:r>
          </a:p>
        </p:txBody>
      </p:sp>
      <p:sp>
        <p:nvSpPr>
          <p:cNvPr id="65" name="Ovaal 64"/>
          <p:cNvSpPr/>
          <p:nvPr/>
        </p:nvSpPr>
        <p:spPr>
          <a:xfrm>
            <a:off x="2483795" y="4176006"/>
            <a:ext cx="1495424" cy="502920"/>
          </a:xfrm>
          <a:prstGeom prst="ellipse">
            <a:avLst/>
          </a:prstGeom>
          <a:solidFill>
            <a:srgbClr val="007188">
              <a:alpha val="50196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maken salaris-specificatie voor uitzendkracht</a:t>
            </a:r>
          </a:p>
        </p:txBody>
      </p:sp>
      <p:cxnSp>
        <p:nvCxnSpPr>
          <p:cNvPr id="67" name="Rechte verbindingslijn 66"/>
          <p:cNvCxnSpPr>
            <a:stCxn id="65" idx="6"/>
            <a:endCxn id="41" idx="1"/>
          </p:cNvCxnSpPr>
          <p:nvPr/>
        </p:nvCxnSpPr>
        <p:spPr>
          <a:xfrm>
            <a:off x="3979219" y="4427466"/>
            <a:ext cx="3388573" cy="167680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>
            <a:stCxn id="64" idx="6"/>
            <a:endCxn id="41" idx="1"/>
          </p:cNvCxnSpPr>
          <p:nvPr/>
        </p:nvCxnSpPr>
        <p:spPr>
          <a:xfrm flipV="1">
            <a:off x="6100434" y="4595146"/>
            <a:ext cx="1267358" cy="227706"/>
          </a:xfrm>
          <a:prstGeom prst="line">
            <a:avLst/>
          </a:prstGeom>
          <a:ln>
            <a:solidFill>
              <a:srgbClr val="007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eperen 10"/>
          <p:cNvGrpSpPr/>
          <p:nvPr/>
        </p:nvGrpSpPr>
        <p:grpSpPr>
          <a:xfrm>
            <a:off x="4071719" y="3871940"/>
            <a:ext cx="3296073" cy="723206"/>
            <a:chOff x="4071719" y="3871940"/>
            <a:chExt cx="3296073" cy="723206"/>
          </a:xfrm>
        </p:grpSpPr>
        <p:sp>
          <p:nvSpPr>
            <p:cNvPr id="72" name="Ovaal 71"/>
            <p:cNvSpPr/>
            <p:nvPr/>
          </p:nvSpPr>
          <p:spPr>
            <a:xfrm>
              <a:off x="4071719" y="3871940"/>
              <a:ext cx="1495424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maken over-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zicht gewerkte uitzendkrachten</a:t>
              </a:r>
            </a:p>
          </p:txBody>
        </p:sp>
        <p:cxnSp>
          <p:nvCxnSpPr>
            <p:cNvPr id="73" name="Rechte verbindingslijn 72"/>
            <p:cNvCxnSpPr>
              <a:stCxn id="72" idx="6"/>
              <a:endCxn id="41" idx="1"/>
            </p:cNvCxnSpPr>
            <p:nvPr/>
          </p:nvCxnSpPr>
          <p:spPr>
            <a:xfrm>
              <a:off x="5567143" y="4123400"/>
              <a:ext cx="1800649" cy="471746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oelichting met afgeronde rechthoek 68"/>
          <p:cNvSpPr/>
          <p:nvPr/>
        </p:nvSpPr>
        <p:spPr>
          <a:xfrm>
            <a:off x="214250" y="2671302"/>
            <a:ext cx="3971352" cy="2355930"/>
          </a:xfrm>
          <a:prstGeom prst="wedgeRoundRectCallout">
            <a:avLst>
              <a:gd name="adj1" fmla="val 52915"/>
              <a:gd name="adj2" fmla="val -144346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Er zijn meerdere goede oplossingen mogelijk!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Veel is afhankelijk van informatie uit de tekst. We hebben niet alle informatie.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In de praktijk komt de informatie van gebruikers. Missen we informatie, dan vragen we het na!</a:t>
            </a:r>
          </a:p>
        </p:txBody>
      </p:sp>
      <p:sp>
        <p:nvSpPr>
          <p:cNvPr id="74" name="Toelichting met afgeronde rechthoek 73"/>
          <p:cNvSpPr/>
          <p:nvPr/>
        </p:nvSpPr>
        <p:spPr>
          <a:xfrm>
            <a:off x="4301712" y="732424"/>
            <a:ext cx="4644017" cy="3285216"/>
          </a:xfrm>
          <a:prstGeom prst="wedgeRoundRectCallout">
            <a:avLst>
              <a:gd name="adj1" fmla="val -25164"/>
              <a:gd name="adj2" fmla="val 69104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Als voorbeeld:</a:t>
            </a:r>
          </a:p>
          <a:p>
            <a:pPr algn="ctr"/>
            <a:endParaRPr lang="nl-NL" sz="8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Wij hebben er hier voor gekozen om het systeem alleen de factuur te laten maken (en afdrukken).</a:t>
            </a:r>
          </a:p>
          <a:p>
            <a:pPr algn="ctr"/>
            <a:endParaRPr lang="nl-NL" sz="8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hebben </a:t>
            </a:r>
            <a:r>
              <a:rPr lang="nl-NL" sz="1600" u="sng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aangenomen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dat het versturen via de post gaat (en dus niet via ons nieuw systeem).</a:t>
            </a:r>
          </a:p>
          <a:p>
            <a:pPr algn="ctr"/>
            <a:endParaRPr lang="nl-NL" sz="8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Het is heel goed mogelijk dat de facturen via het systeem gaan. Dit zou kunnen betekenen dat kwekers online de facturen kunnen ophalen uit het systeem.</a:t>
            </a:r>
          </a:p>
          <a:p>
            <a:pPr algn="ctr"/>
            <a:endParaRPr lang="nl-NL" sz="8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Als dat de werkelijkheid is,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zul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je daarvoor aparte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cases moeten opnemen.</a:t>
            </a:r>
          </a:p>
        </p:txBody>
      </p:sp>
      <p:sp>
        <p:nvSpPr>
          <p:cNvPr id="75" name="Toelichting met afgeronde rechthoek 74"/>
          <p:cNvSpPr/>
          <p:nvPr/>
        </p:nvSpPr>
        <p:spPr>
          <a:xfrm>
            <a:off x="2353251" y="2088683"/>
            <a:ext cx="4097755" cy="1893113"/>
          </a:xfrm>
          <a:prstGeom prst="wedgeRoundRectCallout">
            <a:avLst>
              <a:gd name="adj1" fmla="val 197"/>
              <a:gd name="adj2" fmla="val -132972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Er zitten meer </a:t>
            </a:r>
            <a:r>
              <a:rPr lang="nl-NL" sz="1600" u="sng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aannames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in dit model.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Dat is in de praktijk niet de bedoeling en zelfs fout.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Je moet altijd alles navragen bij de gebruiker!</a:t>
            </a:r>
          </a:p>
        </p:txBody>
      </p:sp>
    </p:spTree>
    <p:extLst>
      <p:ext uri="{BB962C8B-B14F-4D97-AF65-F5344CB8AC3E}">
        <p14:creationId xmlns:p14="http://schemas.microsoft.com/office/powerpoint/2010/main" val="124220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4" grpId="0" animBg="1"/>
      <p:bldP spid="74" grpId="1" animBg="1"/>
      <p:bldP spid="7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UNIFIED MODELING LANGUAGE (UML) = MODELLEN</a:t>
            </a:r>
          </a:p>
        </p:txBody>
      </p:sp>
      <p:grpSp>
        <p:nvGrpSpPr>
          <p:cNvPr id="104" name="Groeperen 103"/>
          <p:cNvGrpSpPr/>
          <p:nvPr/>
        </p:nvGrpSpPr>
        <p:grpSpPr>
          <a:xfrm>
            <a:off x="2885440" y="1635760"/>
            <a:ext cx="2956560" cy="2448560"/>
            <a:chOff x="2885440" y="1635760"/>
            <a:chExt cx="2956560" cy="2448560"/>
          </a:xfrm>
        </p:grpSpPr>
        <p:sp>
          <p:nvSpPr>
            <p:cNvPr id="5" name="Ovaal 4"/>
            <p:cNvSpPr/>
            <p:nvPr/>
          </p:nvSpPr>
          <p:spPr>
            <a:xfrm>
              <a:off x="2885440" y="1635760"/>
              <a:ext cx="2956560" cy="2448560"/>
            </a:xfrm>
            <a:prstGeom prst="ellipse">
              <a:avLst/>
            </a:prstGeom>
            <a:solidFill>
              <a:srgbClr val="007188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" name="Afbeelding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067" y="2072640"/>
              <a:ext cx="2261500" cy="1737360"/>
            </a:xfrm>
            <a:prstGeom prst="rect">
              <a:avLst/>
            </a:prstGeom>
          </p:spPr>
        </p:pic>
      </p:grpSp>
      <p:pic>
        <p:nvPicPr>
          <p:cNvPr id="73" name="Afbeelding 7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4960" y="2600959"/>
            <a:ext cx="894080" cy="517625"/>
          </a:xfrm>
          <a:prstGeom prst="rect">
            <a:avLst/>
          </a:prstGeom>
        </p:spPr>
      </p:pic>
      <p:sp>
        <p:nvSpPr>
          <p:cNvPr id="34" name="Tekstvak 33"/>
          <p:cNvSpPr txBox="1"/>
          <p:nvPr/>
        </p:nvSpPr>
        <p:spPr>
          <a:xfrm>
            <a:off x="6086014" y="2568273"/>
            <a:ext cx="1706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Arial" charset="0"/>
                <a:ea typeface="Arial" charset="0"/>
                <a:cs typeface="Arial" charset="0"/>
              </a:rPr>
              <a:t>functies</a:t>
            </a:r>
          </a:p>
          <a:p>
            <a:pPr algn="ctr"/>
            <a:r>
              <a:rPr lang="nl-NL" sz="14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nl-NL" sz="1400" dirty="0" err="1">
                <a:latin typeface="Arial" charset="0"/>
                <a:ea typeface="Arial" charset="0"/>
                <a:cs typeface="Arial" charset="0"/>
              </a:rPr>
              <a:t>usecasediagram</a:t>
            </a:r>
            <a:r>
              <a:rPr lang="nl-NL" sz="1400" dirty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" y="739771"/>
            <a:ext cx="2258785" cy="160573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191" y="878448"/>
            <a:ext cx="2789328" cy="165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4452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AFRONDING / LEERDOELEN</a:t>
            </a:r>
          </a:p>
        </p:txBody>
      </p:sp>
      <p:sp>
        <p:nvSpPr>
          <p:cNvPr id="73" name="Rechthoek 72"/>
          <p:cNvSpPr/>
          <p:nvPr/>
        </p:nvSpPr>
        <p:spPr>
          <a:xfrm>
            <a:off x="269323" y="819892"/>
            <a:ext cx="416502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800" u="sng" dirty="0">
                <a:latin typeface="Arial" charset="0"/>
                <a:ea typeface="Arial" charset="0"/>
                <a:cs typeface="Arial" charset="0"/>
              </a:rPr>
              <a:t>Wat moet je weten (kennis):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Wat is een </a:t>
            </a:r>
            <a:r>
              <a:rPr lang="nl-NL" sz="1800" dirty="0" err="1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 case?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Wat is een </a:t>
            </a:r>
            <a:r>
              <a:rPr lang="nl-NL" sz="1800" dirty="0" err="1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 case diagram?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Waarom maken we een </a:t>
            </a:r>
            <a:r>
              <a:rPr lang="nl-NL" sz="1800" dirty="0" err="1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 case diagram?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Wat is een systeemgrens?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Wat zijn actors?</a:t>
            </a:r>
          </a:p>
        </p:txBody>
      </p:sp>
      <p:sp>
        <p:nvSpPr>
          <p:cNvPr id="77" name="Rechthoek 76"/>
          <p:cNvSpPr/>
          <p:nvPr/>
        </p:nvSpPr>
        <p:spPr>
          <a:xfrm>
            <a:off x="4660488" y="819892"/>
            <a:ext cx="41650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800" u="sng" dirty="0">
                <a:latin typeface="Arial" charset="0"/>
                <a:ea typeface="Arial" charset="0"/>
                <a:cs typeface="Arial" charset="0"/>
              </a:rPr>
              <a:t>Wat moet je kunnen (vaardigheden):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Het kunnen lezen van een </a:t>
            </a:r>
            <a:r>
              <a:rPr lang="nl-NL" sz="1800" dirty="0" err="1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 case diagram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Het kunnen maken van een </a:t>
            </a:r>
            <a:r>
              <a:rPr lang="nl-NL" sz="1800" dirty="0" err="1">
                <a:latin typeface="Arial" charset="0"/>
                <a:ea typeface="Arial" charset="0"/>
                <a:cs typeface="Arial" charset="0"/>
              </a:rPr>
              <a:t>use</a:t>
            </a: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 case diagram</a:t>
            </a:r>
          </a:p>
        </p:txBody>
      </p:sp>
    </p:spTree>
    <p:extLst>
      <p:ext uri="{BB962C8B-B14F-4D97-AF65-F5344CB8AC3E}">
        <p14:creationId xmlns:p14="http://schemas.microsoft.com/office/powerpoint/2010/main" val="11709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73" grpId="0"/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MODELSOORT 1: USE CASE DIAGRAM (FUNCTIES)</a:t>
            </a: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3" y="826196"/>
            <a:ext cx="7446430" cy="4412010"/>
          </a:xfrm>
          <a:prstGeom prst="rect">
            <a:avLst/>
          </a:prstGeom>
        </p:spPr>
      </p:pic>
      <p:grpSp>
        <p:nvGrpSpPr>
          <p:cNvPr id="16" name="Groeperen 15"/>
          <p:cNvGrpSpPr/>
          <p:nvPr/>
        </p:nvGrpSpPr>
        <p:grpSpPr>
          <a:xfrm>
            <a:off x="114222" y="826196"/>
            <a:ext cx="2060018" cy="1236284"/>
            <a:chOff x="175182" y="1257314"/>
            <a:chExt cx="2060018" cy="1236284"/>
          </a:xfrm>
        </p:grpSpPr>
        <p:sp>
          <p:nvSpPr>
            <p:cNvPr id="20" name="Tekstvak 19"/>
            <p:cNvSpPr txBox="1"/>
            <p:nvPr/>
          </p:nvSpPr>
          <p:spPr>
            <a:xfrm>
              <a:off x="175182" y="1257314"/>
              <a:ext cx="20600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ACTOR</a:t>
              </a:r>
            </a:p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(gebruiker)</a:t>
              </a:r>
            </a:p>
          </p:txBody>
        </p:sp>
        <p:cxnSp>
          <p:nvCxnSpPr>
            <p:cNvPr id="23" name="Rechte verbindingslijn met pijl 22"/>
            <p:cNvCxnSpPr/>
            <p:nvPr/>
          </p:nvCxnSpPr>
          <p:spPr>
            <a:xfrm>
              <a:off x="1205191" y="1842089"/>
              <a:ext cx="643929" cy="651509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eperen 23"/>
          <p:cNvGrpSpPr/>
          <p:nvPr/>
        </p:nvGrpSpPr>
        <p:grpSpPr>
          <a:xfrm>
            <a:off x="5547360" y="1015911"/>
            <a:ext cx="2540000" cy="338554"/>
            <a:chOff x="-304800" y="1450354"/>
            <a:chExt cx="2540000" cy="338554"/>
          </a:xfrm>
        </p:grpSpPr>
        <p:sp>
          <p:nvSpPr>
            <p:cNvPr id="25" name="Tekstvak 24"/>
            <p:cNvSpPr txBox="1"/>
            <p:nvPr/>
          </p:nvSpPr>
          <p:spPr>
            <a:xfrm>
              <a:off x="447040" y="1450354"/>
              <a:ext cx="1788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SYSTEEMNAAM</a:t>
              </a:r>
            </a:p>
          </p:txBody>
        </p:sp>
        <p:cxnSp>
          <p:nvCxnSpPr>
            <p:cNvPr id="26" name="Rechte verbindingslijn met pijl 25"/>
            <p:cNvCxnSpPr>
              <a:stCxn id="25" idx="1"/>
            </p:cNvCxnSpPr>
            <p:nvPr/>
          </p:nvCxnSpPr>
          <p:spPr>
            <a:xfrm flipH="1">
              <a:off x="-304800" y="1619631"/>
              <a:ext cx="751840" cy="74652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8" name="Groeperen 27"/>
          <p:cNvGrpSpPr/>
          <p:nvPr/>
        </p:nvGrpSpPr>
        <p:grpSpPr>
          <a:xfrm>
            <a:off x="323463" y="4135545"/>
            <a:ext cx="2778219" cy="584775"/>
            <a:chOff x="175182" y="1257314"/>
            <a:chExt cx="2778219" cy="584775"/>
          </a:xfrm>
        </p:grpSpPr>
        <p:sp>
          <p:nvSpPr>
            <p:cNvPr id="29" name="Tekstvak 28"/>
            <p:cNvSpPr txBox="1"/>
            <p:nvPr/>
          </p:nvSpPr>
          <p:spPr>
            <a:xfrm>
              <a:off x="175182" y="1257314"/>
              <a:ext cx="20600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SYSTEEMGRENS</a:t>
              </a:r>
            </a:p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(afbakening)</a:t>
              </a:r>
            </a:p>
          </p:txBody>
        </p:sp>
        <p:cxnSp>
          <p:nvCxnSpPr>
            <p:cNvPr id="30" name="Rechte verbindingslijn met pijl 29"/>
            <p:cNvCxnSpPr/>
            <p:nvPr/>
          </p:nvCxnSpPr>
          <p:spPr>
            <a:xfrm flipV="1">
              <a:off x="2125362" y="1257315"/>
              <a:ext cx="828039" cy="176962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eperen 33"/>
          <p:cNvGrpSpPr/>
          <p:nvPr/>
        </p:nvGrpSpPr>
        <p:grpSpPr>
          <a:xfrm>
            <a:off x="5053914" y="4502074"/>
            <a:ext cx="3359259" cy="584775"/>
            <a:chOff x="-1124059" y="1257314"/>
            <a:chExt cx="3359259" cy="584775"/>
          </a:xfrm>
        </p:grpSpPr>
        <p:sp>
          <p:nvSpPr>
            <p:cNvPr id="35" name="Tekstvak 34"/>
            <p:cNvSpPr txBox="1"/>
            <p:nvPr/>
          </p:nvSpPr>
          <p:spPr>
            <a:xfrm>
              <a:off x="175182" y="1257314"/>
              <a:ext cx="20600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USE CASE</a:t>
              </a:r>
            </a:p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(functionaliteit)</a:t>
              </a:r>
            </a:p>
          </p:txBody>
        </p:sp>
        <p:cxnSp>
          <p:nvCxnSpPr>
            <p:cNvPr id="36" name="Rechte verbindingslijn met pijl 35"/>
            <p:cNvCxnSpPr/>
            <p:nvPr/>
          </p:nvCxnSpPr>
          <p:spPr>
            <a:xfrm flipH="1" flipV="1">
              <a:off x="-1124059" y="1257314"/>
              <a:ext cx="1643716" cy="258944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3" name="Groeperen 42"/>
          <p:cNvGrpSpPr/>
          <p:nvPr/>
        </p:nvGrpSpPr>
        <p:grpSpPr>
          <a:xfrm>
            <a:off x="6116596" y="3621067"/>
            <a:ext cx="2810853" cy="679399"/>
            <a:chOff x="-436017" y="1162690"/>
            <a:chExt cx="2810853" cy="679399"/>
          </a:xfrm>
        </p:grpSpPr>
        <p:sp>
          <p:nvSpPr>
            <p:cNvPr id="44" name="Tekstvak 43"/>
            <p:cNvSpPr txBox="1"/>
            <p:nvPr/>
          </p:nvSpPr>
          <p:spPr>
            <a:xfrm>
              <a:off x="-299132" y="1257314"/>
              <a:ext cx="2673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ASSOCIATIE</a:t>
              </a:r>
            </a:p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(interactie/communicatie)</a:t>
              </a:r>
            </a:p>
          </p:txBody>
        </p:sp>
        <p:cxnSp>
          <p:nvCxnSpPr>
            <p:cNvPr id="45" name="Rechte verbindingslijn met pijl 44"/>
            <p:cNvCxnSpPr/>
            <p:nvPr/>
          </p:nvCxnSpPr>
          <p:spPr>
            <a:xfrm flipH="1" flipV="1">
              <a:off x="-436017" y="1162690"/>
              <a:ext cx="759183" cy="230843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997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“UITZENDBUREAU BLOEMWERK”</a:t>
            </a:r>
          </a:p>
        </p:txBody>
      </p:sp>
      <p:sp>
        <p:nvSpPr>
          <p:cNvPr id="2" name="Rechthoek 1"/>
          <p:cNvSpPr/>
          <p:nvPr/>
        </p:nvSpPr>
        <p:spPr>
          <a:xfrm>
            <a:off x="251460" y="912763"/>
            <a:ext cx="570357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01	Het uitzendbureau Bloemenwerk beschikt over een pool van gespecialiseerde medewerkers.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02	Een vaste groep van kwekers rond Aalsmeer hebben regelmatig één of meer medewerkers nodig.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03	Zij kunnen op de website van Bloemenwerk informatie vinden over de beschikbaarheid en specialisatie van </a:t>
            </a:r>
            <a:r>
              <a:rPr lang="nl-NL" sz="1400">
                <a:latin typeface="ArialMT" charset="0"/>
              </a:rPr>
              <a:t>de uitzendkrachten.</a:t>
            </a:r>
            <a:endParaRPr lang="nl-NL" sz="1400" dirty="0">
              <a:latin typeface="ArialMT" charset="0"/>
            </a:endParaRP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04	De uitzendkrachten werken op </a:t>
            </a:r>
            <a:r>
              <a:rPr lang="nl-NL" sz="1400" dirty="0" err="1">
                <a:latin typeface="ArialMT" charset="0"/>
              </a:rPr>
              <a:t>uurbasis</a:t>
            </a:r>
            <a:r>
              <a:rPr lang="nl-NL" sz="1400" dirty="0">
                <a:latin typeface="ArialMT" charset="0"/>
              </a:rPr>
              <a:t>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05	De werkopzichter noteert in het systeem het aantal uren dat de uitzendkracht heeft gewerkt.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06	Het uitzendbureau gebruikt deze gegevens om per week het salaris te kunnen uitbetalen en om facturen naar de kwekers te sturen.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07	Tevens moet het systeem maandelijks een overzicht kunnen maken van alle uitzendkrachten die die maand hebben gewerkt. </a:t>
            </a:r>
            <a:endParaRPr lang="nl-NL" sz="1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/>
          <a:srcRect l="35690" r="18739"/>
          <a:stretch/>
        </p:blipFill>
        <p:spPr>
          <a:xfrm>
            <a:off x="5989320" y="867043"/>
            <a:ext cx="2926080" cy="416213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2397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HET BEGIN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92" name="Toelichting met afgeronde rechthoek 91"/>
          <p:cNvSpPr/>
          <p:nvPr/>
        </p:nvSpPr>
        <p:spPr>
          <a:xfrm>
            <a:off x="5177790" y="1411742"/>
            <a:ext cx="3177540" cy="2188708"/>
          </a:xfrm>
          <a:prstGeom prst="wedgeRoundRectCallout">
            <a:avLst>
              <a:gd name="adj1" fmla="val -89537"/>
              <a:gd name="adj2" fmla="val -72859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Als eerste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teken je een vierkant: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de systeemgrens (subsysteem/afbakening).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Vergeet niet de naam van het te ontwikkelen systeem.</a:t>
            </a:r>
          </a:p>
        </p:txBody>
      </p:sp>
    </p:spTree>
    <p:extLst>
      <p:ext uri="{BB962C8B-B14F-4D97-AF65-F5344CB8AC3E}">
        <p14:creationId xmlns:p14="http://schemas.microsoft.com/office/powerpoint/2010/main" val="18113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" grpId="0" animBg="1"/>
      <p:bldP spid="9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DAN TEKST DOORNEMEN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13" name="Ezelsoor 12"/>
          <p:cNvSpPr/>
          <p:nvPr/>
        </p:nvSpPr>
        <p:spPr>
          <a:xfrm>
            <a:off x="2760659" y="2846070"/>
            <a:ext cx="6109021" cy="2034540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hthoek 44"/>
          <p:cNvSpPr/>
          <p:nvPr/>
        </p:nvSpPr>
        <p:spPr>
          <a:xfrm>
            <a:off x="2891790" y="3013838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01	Het uitzendbureau Bloemenwerk beschikt over een pool van gespecialiseerde medewerkers.</a:t>
            </a:r>
            <a:endParaRPr lang="nl-NL" sz="1400" dirty="0"/>
          </a:p>
        </p:txBody>
      </p:sp>
      <p:sp>
        <p:nvSpPr>
          <p:cNvPr id="20" name="Toelichting met afgeronde rechthoek 19"/>
          <p:cNvSpPr/>
          <p:nvPr/>
        </p:nvSpPr>
        <p:spPr>
          <a:xfrm>
            <a:off x="4312284" y="3719334"/>
            <a:ext cx="3177540" cy="1298436"/>
          </a:xfrm>
          <a:prstGeom prst="wedgeRoundRectCallout">
            <a:avLst>
              <a:gd name="adj1" fmla="val 750"/>
              <a:gd name="adj2" fmla="val -77952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De eerste tekstregel geeft ons algemene informatie, maar zegt nog niets over wat het nieuw te ontwerpen softwaresysteem moet gaan </a:t>
            </a:r>
            <a:r>
              <a:rPr lang="nl-NL" sz="160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doen.</a:t>
            </a:r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6" name="Toelichting met afgeronde rechthoek 55"/>
          <p:cNvSpPr/>
          <p:nvPr/>
        </p:nvSpPr>
        <p:spPr>
          <a:xfrm>
            <a:off x="4576891" y="723854"/>
            <a:ext cx="4018469" cy="1821663"/>
          </a:xfrm>
          <a:prstGeom prst="wedgeRoundRectCallout">
            <a:avLst>
              <a:gd name="adj1" fmla="val -43528"/>
              <a:gd name="adj2" fmla="val 72754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Daarna gaan we de beschikbare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informatie analyseren (doornemen).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gaan op zoek naar mogelijke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gebruikers (actors) en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cases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(functionaliteiten/wat moet het systeem doen?).</a:t>
            </a:r>
          </a:p>
        </p:txBody>
      </p:sp>
    </p:spTree>
    <p:extLst>
      <p:ext uri="{BB962C8B-B14F-4D97-AF65-F5344CB8AC3E}">
        <p14:creationId xmlns:p14="http://schemas.microsoft.com/office/powerpoint/2010/main" val="58442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0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TEKST DOORNEMEN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13" name="Ezelsoor 12"/>
          <p:cNvSpPr/>
          <p:nvPr/>
        </p:nvSpPr>
        <p:spPr>
          <a:xfrm>
            <a:off x="2760659" y="2846070"/>
            <a:ext cx="6109021" cy="2034540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hthoek 44"/>
          <p:cNvSpPr/>
          <p:nvPr/>
        </p:nvSpPr>
        <p:spPr>
          <a:xfrm>
            <a:off x="2891790" y="3013838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01	Het uitzendbureau Bloemenwerk beschikt over een pool van gespecialiseerde medewerkers.</a:t>
            </a:r>
            <a:endParaRPr lang="nl-NL" sz="1400" dirty="0"/>
          </a:p>
        </p:txBody>
      </p:sp>
      <p:sp>
        <p:nvSpPr>
          <p:cNvPr id="48" name="Rechthoek 47"/>
          <p:cNvSpPr/>
          <p:nvPr/>
        </p:nvSpPr>
        <p:spPr>
          <a:xfrm>
            <a:off x="2891790" y="3582174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02	Een vaste groep van kwekers rond Aalsmeer hebben regelmatig één of meer medewerkers nodig.</a:t>
            </a:r>
          </a:p>
        </p:txBody>
      </p:sp>
      <p:sp>
        <p:nvSpPr>
          <p:cNvPr id="55" name="Toelichting met afgeronde rechthoek 54"/>
          <p:cNvSpPr/>
          <p:nvPr/>
        </p:nvSpPr>
        <p:spPr>
          <a:xfrm>
            <a:off x="4576891" y="4252325"/>
            <a:ext cx="2816862" cy="775217"/>
          </a:xfrm>
          <a:prstGeom prst="wedgeRoundRectCallout">
            <a:avLst>
              <a:gd name="adj1" fmla="val 282"/>
              <a:gd name="adj2" fmla="val -88751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Ook deze tekstregel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geeft alleen algemene informatie</a:t>
            </a:r>
            <a:r>
              <a:rPr lang="nl-NL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.</a:t>
            </a:r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38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TEKST DOORNEMEN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13" name="Ezelsoor 12"/>
          <p:cNvSpPr/>
          <p:nvPr/>
        </p:nvSpPr>
        <p:spPr>
          <a:xfrm>
            <a:off x="2760659" y="2846070"/>
            <a:ext cx="6109021" cy="2034540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sp>
        <p:nvSpPr>
          <p:cNvPr id="45" name="Rechthoek 44"/>
          <p:cNvSpPr/>
          <p:nvPr/>
        </p:nvSpPr>
        <p:spPr>
          <a:xfrm>
            <a:off x="2891790" y="3013838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01	Het uitzendbureau Bloemenwerk beschikt over een pool van gespecialiseerde medewerkers.</a:t>
            </a:r>
            <a:endParaRPr lang="nl-NL" sz="1400" dirty="0"/>
          </a:p>
        </p:txBody>
      </p:sp>
      <p:sp>
        <p:nvSpPr>
          <p:cNvPr id="48" name="Rechthoek 47"/>
          <p:cNvSpPr/>
          <p:nvPr/>
        </p:nvSpPr>
        <p:spPr>
          <a:xfrm>
            <a:off x="2891790" y="3582174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02	Een vaste groep van kwekers rond Aalsmeer hebben regelmatig één of meer medewerkers nodig.</a:t>
            </a:r>
          </a:p>
        </p:txBody>
      </p:sp>
      <p:sp>
        <p:nvSpPr>
          <p:cNvPr id="49" name="Rechthoek 48"/>
          <p:cNvSpPr/>
          <p:nvPr/>
        </p:nvSpPr>
        <p:spPr>
          <a:xfrm>
            <a:off x="2891790" y="4154744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03	Zij kunnen op de website van Bloemenwerk informatie vinden over de beschikbaarheid en specialisatie van de uitzendkrachten</a:t>
            </a:r>
            <a:endParaRPr lang="nl-NL" sz="1400" dirty="0"/>
          </a:p>
        </p:txBody>
      </p:sp>
      <p:sp>
        <p:nvSpPr>
          <p:cNvPr id="20" name="Toelichting met afgeronde rechthoek 19"/>
          <p:cNvSpPr/>
          <p:nvPr/>
        </p:nvSpPr>
        <p:spPr>
          <a:xfrm>
            <a:off x="229926" y="3155488"/>
            <a:ext cx="2197575" cy="1842337"/>
          </a:xfrm>
          <a:prstGeom prst="wedgeRoundRectCallout">
            <a:avLst>
              <a:gd name="adj1" fmla="val 71486"/>
              <a:gd name="adj2" fmla="val 13112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Hier vinden we een gebruiker: de kweker.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De kweker moet informatie op de nieuwe website kunnen vinden.</a:t>
            </a:r>
          </a:p>
        </p:txBody>
      </p:sp>
      <p:sp>
        <p:nvSpPr>
          <p:cNvPr id="24" name="Toelichting met afgeronde rechthoek 23"/>
          <p:cNvSpPr/>
          <p:nvPr/>
        </p:nvSpPr>
        <p:spPr>
          <a:xfrm>
            <a:off x="1522729" y="2074528"/>
            <a:ext cx="2197575" cy="487137"/>
          </a:xfrm>
          <a:prstGeom prst="wedgeRoundRectCallout">
            <a:avLst>
              <a:gd name="adj1" fmla="val -66345"/>
              <a:gd name="adj2" fmla="val -125539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tekenen een actor!</a:t>
            </a:r>
          </a:p>
        </p:txBody>
      </p:sp>
    </p:spTree>
    <p:extLst>
      <p:ext uri="{BB962C8B-B14F-4D97-AF65-F5344CB8AC3E}">
        <p14:creationId xmlns:p14="http://schemas.microsoft.com/office/powerpoint/2010/main" val="201155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0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VOORBEELDUITWERKING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TEKST DOORNEMEN</a:t>
            </a:r>
          </a:p>
        </p:txBody>
      </p:sp>
      <p:sp>
        <p:nvSpPr>
          <p:cNvPr id="2" name="Rechthoek 1"/>
          <p:cNvSpPr/>
          <p:nvPr/>
        </p:nvSpPr>
        <p:spPr>
          <a:xfrm>
            <a:off x="1943099" y="822960"/>
            <a:ext cx="4932679" cy="4320540"/>
          </a:xfrm>
          <a:prstGeom prst="rect">
            <a:avLst/>
          </a:prstGeom>
          <a:noFill/>
          <a:ln w="19050"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b="1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Uitzendbureau Bloemwerk</a:t>
            </a:r>
          </a:p>
        </p:txBody>
      </p:sp>
      <p:sp>
        <p:nvSpPr>
          <p:cNvPr id="13" name="Ezelsoor 12"/>
          <p:cNvSpPr/>
          <p:nvPr/>
        </p:nvSpPr>
        <p:spPr>
          <a:xfrm>
            <a:off x="2760659" y="2846070"/>
            <a:ext cx="6109021" cy="2034540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6" name="Groeperen 25"/>
          <p:cNvGrpSpPr/>
          <p:nvPr/>
        </p:nvGrpSpPr>
        <p:grpSpPr>
          <a:xfrm>
            <a:off x="448606" y="982980"/>
            <a:ext cx="880108" cy="1471999"/>
            <a:chOff x="448606" y="982980"/>
            <a:chExt cx="880108" cy="1471999"/>
          </a:xfrm>
        </p:grpSpPr>
        <p:sp>
          <p:nvSpPr>
            <p:cNvPr id="4" name="Ovaal 3"/>
            <p:cNvSpPr>
              <a:spLocks noChangeAspect="1"/>
            </p:cNvSpPr>
            <p:nvPr/>
          </p:nvSpPr>
          <p:spPr>
            <a:xfrm>
              <a:off x="708660" y="982980"/>
              <a:ext cx="360000" cy="360000"/>
            </a:xfrm>
            <a:prstGeom prst="ellipse">
              <a:avLst/>
            </a:prstGeom>
            <a:noFill/>
            <a:ln w="19050"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4" name="Rechte verbindingslijn 13"/>
            <p:cNvCxnSpPr>
              <a:stCxn id="4" idx="4"/>
            </p:cNvCxnSpPr>
            <p:nvPr/>
          </p:nvCxnSpPr>
          <p:spPr>
            <a:xfrm>
              <a:off x="888660" y="1342980"/>
              <a:ext cx="0" cy="411672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/>
            <p:cNvCxnSpPr/>
            <p:nvPr/>
          </p:nvCxnSpPr>
          <p:spPr>
            <a:xfrm>
              <a:off x="8886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18"/>
            <p:cNvCxnSpPr/>
            <p:nvPr/>
          </p:nvCxnSpPr>
          <p:spPr>
            <a:xfrm flipH="1">
              <a:off x="594360" y="1740218"/>
              <a:ext cx="294300" cy="374434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>
              <a:off x="594360" y="1548816"/>
              <a:ext cx="631950" cy="0"/>
            </a:xfrm>
            <a:prstGeom prst="line">
              <a:avLst/>
            </a:prstGeom>
            <a:ln w="19050"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24"/>
            <p:cNvSpPr txBox="1"/>
            <p:nvPr/>
          </p:nvSpPr>
          <p:spPr>
            <a:xfrm>
              <a:off x="448606" y="2177980"/>
              <a:ext cx="8801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</p:grpSp>
      <p:grpSp>
        <p:nvGrpSpPr>
          <p:cNvPr id="16" name="Groeperen 15"/>
          <p:cNvGrpSpPr/>
          <p:nvPr/>
        </p:nvGrpSpPr>
        <p:grpSpPr>
          <a:xfrm>
            <a:off x="1328714" y="1746949"/>
            <a:ext cx="3041670" cy="569531"/>
            <a:chOff x="1328714" y="1746949"/>
            <a:chExt cx="3041670" cy="569531"/>
          </a:xfrm>
        </p:grpSpPr>
        <p:sp>
          <p:nvSpPr>
            <p:cNvPr id="5" name="Ovaal 4"/>
            <p:cNvSpPr/>
            <p:nvPr/>
          </p:nvSpPr>
          <p:spPr>
            <a:xfrm>
              <a:off x="2874959" y="1746949"/>
              <a:ext cx="1495425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inzien beschikbaarheid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cxnSp>
          <p:nvCxnSpPr>
            <p:cNvPr id="54" name="Rechte verbindingslijn 53"/>
            <p:cNvCxnSpPr>
              <a:stCxn id="25" idx="3"/>
              <a:endCxn id="5" idx="2"/>
            </p:cNvCxnSpPr>
            <p:nvPr/>
          </p:nvCxnSpPr>
          <p:spPr>
            <a:xfrm flipV="1">
              <a:off x="1328714" y="1998409"/>
              <a:ext cx="1546245" cy="318071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eperen 14"/>
          <p:cNvGrpSpPr/>
          <p:nvPr/>
        </p:nvGrpSpPr>
        <p:grpSpPr>
          <a:xfrm>
            <a:off x="1328714" y="1140667"/>
            <a:ext cx="2810473" cy="1175813"/>
            <a:chOff x="1328714" y="1140667"/>
            <a:chExt cx="2810473" cy="1175813"/>
          </a:xfrm>
        </p:grpSpPr>
        <p:sp>
          <p:nvSpPr>
            <p:cNvPr id="3" name="Ovaal 2"/>
            <p:cNvSpPr/>
            <p:nvPr/>
          </p:nvSpPr>
          <p:spPr>
            <a:xfrm>
              <a:off x="2643762" y="1140667"/>
              <a:ext cx="1495425" cy="502920"/>
            </a:xfrm>
            <a:prstGeom prst="ellipse">
              <a:avLst/>
            </a:prstGeom>
            <a:solidFill>
              <a:srgbClr val="007188">
                <a:alpha val="50196"/>
              </a:srgbClr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inzien expertise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cxnSp>
          <p:nvCxnSpPr>
            <p:cNvPr id="57" name="Rechte verbindingslijn 56"/>
            <p:cNvCxnSpPr>
              <a:stCxn id="25" idx="3"/>
              <a:endCxn id="3" idx="3"/>
            </p:cNvCxnSpPr>
            <p:nvPr/>
          </p:nvCxnSpPr>
          <p:spPr>
            <a:xfrm flipV="1">
              <a:off x="1328714" y="1569936"/>
              <a:ext cx="1534048" cy="746544"/>
            </a:xfrm>
            <a:prstGeom prst="line">
              <a:avLst/>
            </a:prstGeom>
            <a:ln>
              <a:solidFill>
                <a:srgbClr val="0071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hthoek 44"/>
          <p:cNvSpPr/>
          <p:nvPr/>
        </p:nvSpPr>
        <p:spPr>
          <a:xfrm>
            <a:off x="2891790" y="3013838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01	Het uitzendbureau Bloemenwerk beschikt over een pool van gespecialiseerde medewerkers.</a:t>
            </a:r>
            <a:endParaRPr lang="nl-NL" sz="1400" dirty="0"/>
          </a:p>
        </p:txBody>
      </p:sp>
      <p:sp>
        <p:nvSpPr>
          <p:cNvPr id="48" name="Rechthoek 47"/>
          <p:cNvSpPr/>
          <p:nvPr/>
        </p:nvSpPr>
        <p:spPr>
          <a:xfrm>
            <a:off x="2891790" y="3582174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02	Een vaste groep van kwekers rond Aalsmeer hebben regelmatig één of meer medewerkers nodig.</a:t>
            </a:r>
          </a:p>
        </p:txBody>
      </p:sp>
      <p:sp>
        <p:nvSpPr>
          <p:cNvPr id="49" name="Rechthoek 48"/>
          <p:cNvSpPr/>
          <p:nvPr/>
        </p:nvSpPr>
        <p:spPr>
          <a:xfrm>
            <a:off x="2891790" y="4154744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03	Zij kunnen op de website van Bloemenwerk informatie vinden over de beschikbaarheid en specialisatie van de uitzendkrachten</a:t>
            </a:r>
            <a:endParaRPr lang="nl-NL" sz="1400" dirty="0"/>
          </a:p>
        </p:txBody>
      </p:sp>
      <p:sp>
        <p:nvSpPr>
          <p:cNvPr id="20" name="Toelichting met afgeronde rechthoek 19"/>
          <p:cNvSpPr/>
          <p:nvPr/>
        </p:nvSpPr>
        <p:spPr>
          <a:xfrm>
            <a:off x="229926" y="2683579"/>
            <a:ext cx="2197575" cy="2542847"/>
          </a:xfrm>
          <a:prstGeom prst="wedgeRoundRectCallout">
            <a:avLst>
              <a:gd name="adj1" fmla="val 72006"/>
              <a:gd name="adj2" fmla="val 13194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De kweker wil de beschikbaarheid en specialisatie inzien van een uitzendkracht.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Deze informatie moet ons nieuw te ontwikkelen systeem kunnen laten zien.</a:t>
            </a:r>
          </a:p>
        </p:txBody>
      </p:sp>
      <p:sp>
        <p:nvSpPr>
          <p:cNvPr id="24" name="Toelichting met afgeronde rechthoek 23"/>
          <p:cNvSpPr/>
          <p:nvPr/>
        </p:nvSpPr>
        <p:spPr>
          <a:xfrm>
            <a:off x="4996570" y="1052845"/>
            <a:ext cx="3552818" cy="1508622"/>
          </a:xfrm>
          <a:prstGeom prst="wedgeRoundRectCallout">
            <a:avLst>
              <a:gd name="adj1" fmla="val -80656"/>
              <a:gd name="adj2" fmla="val -6419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Het laten zien van informatie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is een functionaliteit (actie).</a:t>
            </a:r>
          </a:p>
          <a:p>
            <a:pPr algn="ctr"/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 de twee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cases.</a:t>
            </a:r>
            <a:b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nl-NL" sz="1200" i="1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(je mag ze ook samen als één </a:t>
            </a:r>
            <a:r>
              <a:rPr lang="nl-NL" sz="1200" i="1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use</a:t>
            </a:r>
            <a:r>
              <a:rPr lang="nl-NL" sz="1200" i="1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case tekenen)</a:t>
            </a:r>
            <a:endParaRPr lang="nl-NL" sz="1600" i="1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6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1" animBg="1"/>
    </p:bldLst>
  </p:timing>
</p:sld>
</file>

<file path=ppt/theme/theme1.xml><?xml version="1.0" encoding="utf-8"?>
<a:theme xmlns:a="http://schemas.openxmlformats.org/drawingml/2006/main" name="Office-thema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3C8BDAD67DFD44BFF0E3D643708122" ma:contentTypeVersion="21" ma:contentTypeDescription="Een nieuw document maken." ma:contentTypeScope="" ma:versionID="ee3e9918d85dd937e1ee20411867866a">
  <xsd:schema xmlns:xsd="http://www.w3.org/2001/XMLSchema" xmlns:xs="http://www.w3.org/2001/XMLSchema" xmlns:p="http://schemas.microsoft.com/office/2006/metadata/properties" xmlns:ns2="64a75e6d-7c80-4789-bc4d-dbea707038b9" xmlns:ns3="b3cee03e-0134-4f84-84f9-3a0ee0427883" targetNamespace="http://schemas.microsoft.com/office/2006/metadata/properties" ma:root="true" ma:fieldsID="c22ef665e775216d2caf99c4e1ac6b14" ns2:_="" ns3:_="">
    <xsd:import namespace="64a75e6d-7c80-4789-bc4d-dbea707038b9"/>
    <xsd:import namespace="b3cee03e-0134-4f84-84f9-3a0ee04278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Nogtoevoeg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75e6d-7c80-4789-bc4d-dbea707038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9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Nogtoevoegen" ma:index="14" nillable="true" ma:displayName="Nog toevoegen" ma:format="Dropdown" ma:hidden="true" ma:internalName="Nogtoevoegen" ma:readOnly="false">
      <xsd:simpleType>
        <xsd:restriction base="dms:Text">
          <xsd:maxLength value="255"/>
        </xsd:restriction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cee03e-0134-4f84-84f9-3a0ee042788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gtoevoegen xmlns="64a75e6d-7c80-4789-bc4d-dbea707038b9" xsi:nil="true"/>
  </documentManagement>
</p:properties>
</file>

<file path=customXml/itemProps1.xml><?xml version="1.0" encoding="utf-8"?>
<ds:datastoreItem xmlns:ds="http://schemas.openxmlformats.org/officeDocument/2006/customXml" ds:itemID="{38C1CEB6-9358-4446-8894-582D6D5DFB22}"/>
</file>

<file path=customXml/itemProps2.xml><?xml version="1.0" encoding="utf-8"?>
<ds:datastoreItem xmlns:ds="http://schemas.openxmlformats.org/officeDocument/2006/customXml" ds:itemID="{DBA87FDC-687F-40C8-BEA5-1019C7C7C695}"/>
</file>

<file path=customXml/itemProps3.xml><?xml version="1.0" encoding="utf-8"?>
<ds:datastoreItem xmlns:ds="http://schemas.openxmlformats.org/officeDocument/2006/customXml" ds:itemID="{F0BC2053-9662-4F31-B483-097AECF339E6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3030</TotalTime>
  <Words>1025</Words>
  <Application>Microsoft Macintosh PowerPoint</Application>
  <PresentationFormat>Diavoorstelling (16:10)</PresentationFormat>
  <Paragraphs>325</Paragraphs>
  <Slides>20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7" baseType="lpstr">
      <vt:lpstr>Abadi MT Condensed Extra Bold</vt:lpstr>
      <vt:lpstr>Arial</vt:lpstr>
      <vt:lpstr>Arial Narrow</vt:lpstr>
      <vt:lpstr>ArialMT</vt:lpstr>
      <vt:lpstr>Calibri</vt:lpstr>
      <vt:lpstr>Phosphate Inline</vt:lpstr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Nico van Ham</dc:creator>
  <cp:lastModifiedBy>Ham, Nico van</cp:lastModifiedBy>
  <cp:revision>500</cp:revision>
  <dcterms:created xsi:type="dcterms:W3CDTF">2016-08-20T15:15:17Z</dcterms:created>
  <dcterms:modified xsi:type="dcterms:W3CDTF">2018-01-30T09:23:05Z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0x010100073C8BDAD67DFD44BFF0E3D643708122</vt:lpwstr>
  </property>
</Properties>
</file>